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4132" r:id="rId2"/>
    <p:sldMasterId id="2147484332" r:id="rId3"/>
    <p:sldMasterId id="2147484356" r:id="rId4"/>
  </p:sldMasterIdLst>
  <p:notesMasterIdLst>
    <p:notesMasterId r:id="rId46"/>
  </p:notesMasterIdLst>
  <p:handoutMasterIdLst>
    <p:handoutMasterId r:id="rId47"/>
  </p:handoutMasterIdLst>
  <p:sldIdLst>
    <p:sldId id="265" r:id="rId5"/>
    <p:sldId id="303" r:id="rId6"/>
    <p:sldId id="359" r:id="rId7"/>
    <p:sldId id="461" r:id="rId8"/>
    <p:sldId id="322" r:id="rId9"/>
    <p:sldId id="341" r:id="rId10"/>
    <p:sldId id="474" r:id="rId11"/>
    <p:sldId id="469" r:id="rId12"/>
    <p:sldId id="465" r:id="rId13"/>
    <p:sldId id="462" r:id="rId14"/>
    <p:sldId id="362" r:id="rId15"/>
    <p:sldId id="460" r:id="rId16"/>
    <p:sldId id="459" r:id="rId17"/>
    <p:sldId id="427" r:id="rId18"/>
    <p:sldId id="360" r:id="rId19"/>
    <p:sldId id="467" r:id="rId20"/>
    <p:sldId id="367" r:id="rId21"/>
    <p:sldId id="361" r:id="rId22"/>
    <p:sldId id="479" r:id="rId23"/>
    <p:sldId id="475" r:id="rId24"/>
    <p:sldId id="476" r:id="rId25"/>
    <p:sldId id="477" r:id="rId26"/>
    <p:sldId id="478" r:id="rId27"/>
    <p:sldId id="376" r:id="rId28"/>
    <p:sldId id="377" r:id="rId29"/>
    <p:sldId id="415" r:id="rId30"/>
    <p:sldId id="387" r:id="rId31"/>
    <p:sldId id="388" r:id="rId32"/>
    <p:sldId id="418" r:id="rId33"/>
    <p:sldId id="480" r:id="rId34"/>
    <p:sldId id="481" r:id="rId35"/>
    <p:sldId id="432" r:id="rId36"/>
    <p:sldId id="482" r:id="rId37"/>
    <p:sldId id="434" r:id="rId38"/>
    <p:sldId id="436" r:id="rId39"/>
    <p:sldId id="441" r:id="rId40"/>
    <p:sldId id="447" r:id="rId41"/>
    <p:sldId id="448" r:id="rId42"/>
    <p:sldId id="449" r:id="rId43"/>
    <p:sldId id="456" r:id="rId44"/>
    <p:sldId id="457" r:id="rId45"/>
  </p:sldIdLst>
  <p:sldSz cx="9144000" cy="6858000" type="screen4x3"/>
  <p:notesSz cx="9926638" cy="679767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ne Page" initials="CP" lastIdx="5" clrIdx="0">
    <p:extLst>
      <p:ext uri="{19B8F6BF-5375-455C-9EA6-DF929625EA0E}">
        <p15:presenceInfo xmlns:p15="http://schemas.microsoft.com/office/powerpoint/2012/main" userId="033904446ad448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8EC552"/>
    <a:srgbClr val="103C6B"/>
    <a:srgbClr val="064B88"/>
    <a:srgbClr val="00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41" autoAdjust="0"/>
  </p:normalViewPr>
  <p:slideViewPr>
    <p:cSldViewPr>
      <p:cViewPr varScale="1">
        <p:scale>
          <a:sx n="106" d="100"/>
          <a:sy n="106" d="100"/>
        </p:scale>
        <p:origin x="168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08" y="122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430053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ea typeface="ＭＳ Ｐゴシック" charset="0"/>
                <a:cs typeface="ＭＳ Ｐゴシック" charset="0"/>
              </a:defRPr>
            </a:lvl1pPr>
          </a:lstStyle>
          <a:p>
            <a:pPr>
              <a:defRPr/>
            </a:pPr>
            <a:endParaRPr lang="en-US"/>
          </a:p>
        </p:txBody>
      </p:sp>
      <p:sp>
        <p:nvSpPr>
          <p:cNvPr id="23555" name="Rectangle 3"/>
          <p:cNvSpPr>
            <a:spLocks noGrp="1" noChangeArrowheads="1"/>
          </p:cNvSpPr>
          <p:nvPr>
            <p:ph type="dt" sz="quarter" idx="1"/>
          </p:nvPr>
        </p:nvSpPr>
        <p:spPr bwMode="auto">
          <a:xfrm>
            <a:off x="5624513" y="0"/>
            <a:ext cx="430053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ea typeface="ＭＳ Ｐゴシック" charset="0"/>
                <a:cs typeface="ＭＳ Ｐゴシック" charset="0"/>
              </a:defRPr>
            </a:lvl1pPr>
          </a:lstStyle>
          <a:p>
            <a:pPr>
              <a:defRPr/>
            </a:pPr>
            <a:endParaRPr lang="en-US"/>
          </a:p>
        </p:txBody>
      </p:sp>
      <p:sp>
        <p:nvSpPr>
          <p:cNvPr id="23556" name="Rectangle 4"/>
          <p:cNvSpPr>
            <a:spLocks noGrp="1" noChangeArrowheads="1"/>
          </p:cNvSpPr>
          <p:nvPr>
            <p:ph type="ftr" sz="quarter" idx="2"/>
          </p:nvPr>
        </p:nvSpPr>
        <p:spPr bwMode="auto">
          <a:xfrm>
            <a:off x="0" y="6456363"/>
            <a:ext cx="430053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ea typeface="ＭＳ Ｐゴシック" charset="0"/>
                <a:cs typeface="ＭＳ Ｐゴシック" charset="0"/>
              </a:defRPr>
            </a:lvl1pPr>
          </a:lstStyle>
          <a:p>
            <a:pPr>
              <a:defRPr/>
            </a:pPr>
            <a:endParaRPr lang="en-US"/>
          </a:p>
        </p:txBody>
      </p:sp>
      <p:sp>
        <p:nvSpPr>
          <p:cNvPr id="23557" name="Rectangle 5"/>
          <p:cNvSpPr>
            <a:spLocks noGrp="1" noChangeArrowheads="1"/>
          </p:cNvSpPr>
          <p:nvPr>
            <p:ph type="sldNum" sz="quarter" idx="3"/>
          </p:nvPr>
        </p:nvSpPr>
        <p:spPr bwMode="auto">
          <a:xfrm>
            <a:off x="5624513" y="6456363"/>
            <a:ext cx="4300537"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B00F2D2-96A0-4917-A226-AA80D59A9124}"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30053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ea typeface="ＭＳ Ｐゴシック" charset="0"/>
                <a:cs typeface="ＭＳ Ｐゴシック" charset="0"/>
              </a:defRPr>
            </a:lvl1pPr>
          </a:lstStyle>
          <a:p>
            <a:pPr>
              <a:defRPr/>
            </a:pPr>
            <a:endParaRPr lang="en-US"/>
          </a:p>
        </p:txBody>
      </p:sp>
      <p:sp>
        <p:nvSpPr>
          <p:cNvPr id="15363" name="Rectangle 3"/>
          <p:cNvSpPr>
            <a:spLocks noGrp="1" noChangeArrowheads="1"/>
          </p:cNvSpPr>
          <p:nvPr>
            <p:ph type="dt" idx="1"/>
          </p:nvPr>
        </p:nvSpPr>
        <p:spPr bwMode="auto">
          <a:xfrm>
            <a:off x="5624513" y="0"/>
            <a:ext cx="430053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ea typeface="ＭＳ Ｐゴシック" charset="0"/>
                <a:cs typeface="ＭＳ Ｐゴシック"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3262313" y="509588"/>
            <a:ext cx="3402012" cy="2551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93775" y="3230563"/>
            <a:ext cx="7939088" cy="3057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6456363"/>
            <a:ext cx="430053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ea typeface="ＭＳ Ｐゴシック" charset="0"/>
                <a:cs typeface="ＭＳ Ｐゴシック" charset="0"/>
              </a:defRPr>
            </a:lvl1pPr>
          </a:lstStyle>
          <a:p>
            <a:pPr>
              <a:defRPr/>
            </a:pPr>
            <a:endParaRPr lang="en-US"/>
          </a:p>
        </p:txBody>
      </p:sp>
      <p:sp>
        <p:nvSpPr>
          <p:cNvPr id="15367" name="Rectangle 7"/>
          <p:cNvSpPr>
            <a:spLocks noGrp="1" noChangeArrowheads="1"/>
          </p:cNvSpPr>
          <p:nvPr>
            <p:ph type="sldNum" sz="quarter" idx="5"/>
          </p:nvPr>
        </p:nvSpPr>
        <p:spPr bwMode="auto">
          <a:xfrm>
            <a:off x="5624513" y="6456363"/>
            <a:ext cx="4300537"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381F7F-61AE-4588-880D-050D97069FC0}"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lnSpc>
                <a:spcPct val="90000"/>
              </a:lnSpc>
              <a:spcBef>
                <a:spcPct val="20000"/>
              </a:spcBef>
              <a:defRPr/>
            </a:pPr>
            <a:r>
              <a:rPr lang="en-GB" i="1" u="sng" dirty="0">
                <a:ea typeface="ＭＳ Ｐゴシック" charset="-128"/>
                <a:cs typeface="ＭＳ Ｐゴシック" charset="0"/>
              </a:rPr>
              <a:t>Teaching module prepared by the Qualitative Data Repository (2016) -- Includes: </a:t>
            </a:r>
          </a:p>
          <a:p>
            <a:pPr marL="228600" indent="-228600">
              <a:lnSpc>
                <a:spcPct val="90000"/>
              </a:lnSpc>
              <a:spcBef>
                <a:spcPct val="20000"/>
              </a:spcBef>
              <a:buFontTx/>
              <a:buAutoNum type="arabicParenR"/>
              <a:defRPr/>
            </a:pPr>
            <a:r>
              <a:rPr lang="en-GB" b="1" i="1" dirty="0">
                <a:ea typeface="ＭＳ Ｐゴシック" charset="-128"/>
                <a:cs typeface="ＭＳ Ｐゴシック" charset="0"/>
              </a:rPr>
              <a:t>PPT presentation (including notes for the instructor on some slides)</a:t>
            </a:r>
          </a:p>
          <a:p>
            <a:pPr marL="228600" indent="-228600">
              <a:lnSpc>
                <a:spcPct val="90000"/>
              </a:lnSpc>
              <a:spcBef>
                <a:spcPct val="20000"/>
              </a:spcBef>
              <a:buFontTx/>
              <a:buAutoNum type="arabicParenR"/>
              <a:defRPr/>
            </a:pPr>
            <a:r>
              <a:rPr lang="en-GB" i="1" dirty="0">
                <a:ea typeface="ＭＳ Ｐゴシック" charset="-128"/>
                <a:cs typeface="ＭＳ Ｐゴシック" charset="0"/>
              </a:rPr>
              <a:t>Syllabus insert with reading assignments</a:t>
            </a:r>
          </a:p>
          <a:p>
            <a:pPr marL="228600" indent="-228600">
              <a:lnSpc>
                <a:spcPct val="90000"/>
              </a:lnSpc>
              <a:spcBef>
                <a:spcPct val="20000"/>
              </a:spcBef>
              <a:buFontTx/>
              <a:buAutoNum type="arabicParenR"/>
              <a:defRPr/>
            </a:pPr>
            <a:r>
              <a:rPr lang="en-GB" i="1" dirty="0">
                <a:ea typeface="ＭＳ Ｐゴシック" charset="-128"/>
                <a:cs typeface="ＭＳ Ｐゴシック" charset="0"/>
              </a:rPr>
              <a:t>Reading materials for inclusion on syllabus</a:t>
            </a:r>
          </a:p>
          <a:p>
            <a:pPr marL="228600" indent="-228600">
              <a:lnSpc>
                <a:spcPct val="90000"/>
              </a:lnSpc>
              <a:spcBef>
                <a:spcPct val="20000"/>
              </a:spcBef>
              <a:buFontTx/>
              <a:buAutoNum type="arabicParenR"/>
              <a:defRPr/>
            </a:pPr>
            <a:r>
              <a:rPr lang="en-GB" i="1" dirty="0">
                <a:ea typeface="ＭＳ Ｐゴシック" charset="-128"/>
                <a:cs typeface="ＭＳ Ｐゴシック" charset="0"/>
              </a:rPr>
              <a:t>Suggestion for an in-class exercise and a homework exercise</a:t>
            </a:r>
          </a:p>
          <a:p>
            <a:pPr marL="228600" indent="-228600">
              <a:lnSpc>
                <a:spcPct val="90000"/>
              </a:lnSpc>
              <a:spcBef>
                <a:spcPct val="20000"/>
              </a:spcBef>
              <a:buFontTx/>
              <a:buAutoNum type="arabicParenR"/>
              <a:defRPr/>
            </a:pPr>
            <a:endParaRPr lang="en-GB" i="1" dirty="0">
              <a:ea typeface="ＭＳ Ｐゴシック" charset="-128"/>
              <a:cs typeface="ＭＳ Ｐゴシック" charset="0"/>
            </a:endParaRPr>
          </a:p>
          <a:p>
            <a:pPr>
              <a:lnSpc>
                <a:spcPct val="90000"/>
              </a:lnSpc>
              <a:spcBef>
                <a:spcPct val="20000"/>
              </a:spcBef>
              <a:defRPr/>
            </a:pPr>
            <a:r>
              <a:rPr lang="en-GB" i="1" dirty="0">
                <a:ea typeface="ＭＳ Ｐゴシック" charset="-128"/>
                <a:cs typeface="ＭＳ Ｐゴシック" charset="0"/>
              </a:rPr>
              <a:t>We ask that you please credit QDR </a:t>
            </a:r>
            <a:r>
              <a:rPr lang="en-GB" i="1" dirty="0" smtClean="0">
                <a:ea typeface="ＭＳ Ｐゴシック" charset="-128"/>
                <a:cs typeface="ＭＳ Ｐゴシック" charset="0"/>
              </a:rPr>
              <a:t>and UK Data as </a:t>
            </a:r>
            <a:r>
              <a:rPr lang="en-GB" i="1" dirty="0">
                <a:ea typeface="ＭＳ Ｐゴシック" charset="-128"/>
                <a:cs typeface="ＭＳ Ｐゴシック" charset="0"/>
              </a:rPr>
              <a:t>source if you use the presentation in original or modified version</a:t>
            </a:r>
            <a:r>
              <a:rPr lang="en-GB" i="1" dirty="0" smtClean="0">
                <a:ea typeface="ＭＳ Ｐゴシック" charset="-128"/>
                <a:cs typeface="ＭＳ Ｐゴシック" charset="0"/>
              </a:rPr>
              <a:t>. Please </a:t>
            </a:r>
            <a:r>
              <a:rPr lang="en-GB" i="1" dirty="0">
                <a:ea typeface="ＭＳ Ｐゴシック" charset="-128"/>
                <a:cs typeface="ＭＳ Ｐゴシック" charset="0"/>
              </a:rPr>
              <a:t>feel free to contact QDR (qdr@syr.edu) with any questions or feedback. </a:t>
            </a:r>
          </a:p>
          <a:p>
            <a:pPr algn="ctr">
              <a:lnSpc>
                <a:spcPct val="90000"/>
              </a:lnSpc>
              <a:spcBef>
                <a:spcPct val="20000"/>
              </a:spcBef>
              <a:defRPr/>
            </a:pPr>
            <a:endParaRPr lang="en-GB" i="1" dirty="0">
              <a:ea typeface="ＭＳ Ｐゴシック" charset="-128"/>
              <a:cs typeface="ＭＳ Ｐゴシック" charset="0"/>
            </a:endParaRPr>
          </a:p>
          <a:p>
            <a:pPr algn="ctr">
              <a:lnSpc>
                <a:spcPct val="90000"/>
              </a:lnSpc>
              <a:spcBef>
                <a:spcPct val="20000"/>
              </a:spcBef>
              <a:defRPr/>
            </a:pPr>
            <a:endParaRPr lang="en-GB" i="1" dirty="0">
              <a:ea typeface="ＭＳ Ｐゴシック" charset="-128"/>
              <a:cs typeface="ＭＳ Ｐゴシック" charset="0"/>
            </a:endParaRPr>
          </a:p>
          <a:p>
            <a:pPr algn="ctr">
              <a:lnSpc>
                <a:spcPct val="90000"/>
              </a:lnSpc>
              <a:spcBef>
                <a:spcPct val="20000"/>
              </a:spcBef>
              <a:defRPr/>
            </a:pPr>
            <a:endParaRPr lang="en-GB" i="1" dirty="0">
              <a:ea typeface="ＭＳ Ｐゴシック" charset="-128"/>
              <a:cs typeface="ＭＳ Ｐゴシック" charset="0"/>
            </a:endParaRPr>
          </a:p>
          <a:p>
            <a:pPr algn="ctr">
              <a:lnSpc>
                <a:spcPct val="90000"/>
              </a:lnSpc>
              <a:spcBef>
                <a:spcPct val="20000"/>
              </a:spcBef>
              <a:defRPr/>
            </a:pPr>
            <a:endParaRPr lang="en-GB" i="1" dirty="0">
              <a:ea typeface="ＭＳ Ｐゴシック" charset="-128"/>
              <a:cs typeface="ＭＳ Ｐゴシック" charset="0"/>
            </a:endParaRPr>
          </a:p>
          <a:p>
            <a:pPr>
              <a:lnSpc>
                <a:spcPct val="90000"/>
              </a:lnSpc>
              <a:spcBef>
                <a:spcPct val="20000"/>
              </a:spcBef>
              <a:defRPr/>
            </a:pPr>
            <a:endParaRPr lang="en-GB" i="1" dirty="0">
              <a:ea typeface="ＭＳ Ｐゴシック" charset="-128"/>
              <a:cs typeface="ＭＳ Ｐゴシック" charset="0"/>
            </a:endParaRPr>
          </a:p>
          <a:p>
            <a:pPr>
              <a:lnSpc>
                <a:spcPct val="90000"/>
              </a:lnSpc>
              <a:spcBef>
                <a:spcPct val="20000"/>
              </a:spcBef>
              <a:defRPr/>
            </a:pPr>
            <a:endParaRPr lang="en-GB" i="1" dirty="0">
              <a:ea typeface="ＭＳ Ｐゴシック" charset="-128"/>
              <a:cs typeface="ＭＳ Ｐゴシック" charset="0"/>
            </a:endParaRPr>
          </a:p>
          <a:p>
            <a:pPr>
              <a:defRPr/>
            </a:pPr>
            <a:endParaRPr lang="en-US" dirty="0">
              <a:ea typeface="ＭＳ Ｐゴシック" charset="-128"/>
              <a:cs typeface="ＭＳ Ｐゴシック"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730DE51-9F74-406A-A942-9A2E49B156F8}" type="slidenum">
              <a:rPr lang="en-GB" altLang="en-US" smtClean="0"/>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latin typeface="Arial" panose="020B0604020202020204" pitchFamily="34" charset="0"/>
              </a:rPr>
              <a:t>In-class exercise</a:t>
            </a:r>
            <a:r>
              <a:rPr lang="en-US" altLang="en-US" dirty="0" smtClean="0">
                <a:latin typeface="Arial" panose="020B0604020202020204" pitchFamily="34" charset="0"/>
              </a:rPr>
              <a:t>: Here we include some standard possibilities. The instructor might have students discuss their additional ideas; answers will depend on the different types of data they plan to use and whether they collect them first-hand or use an existing dataset/shared data.</a:t>
            </a:r>
            <a:endParaRPr lang="en-US" altLang="en-US" u="sng" dirty="0" smtClean="0">
              <a:latin typeface="Arial" panose="020B0604020202020204" pitchFamily="34" charset="0"/>
            </a:endParaRPr>
          </a:p>
          <a:p>
            <a:endParaRPr lang="en-US" altLang="en-US" u="sng" dirty="0" smtClean="0">
              <a:latin typeface="Arial" panose="020B0604020202020204" pitchFamily="34" charset="0"/>
            </a:endParaRPr>
          </a:p>
          <a:p>
            <a:r>
              <a:rPr lang="en-US" altLang="en-US" u="sng" dirty="0" smtClean="0">
                <a:latin typeface="Arial" panose="020B0604020202020204" pitchFamily="34" charset="0"/>
              </a:rPr>
              <a:t>Image source: </a:t>
            </a:r>
            <a:r>
              <a:rPr lang="en-US" altLang="en-US" dirty="0" smtClean="0">
                <a:latin typeface="Arial" panose="020B0604020202020204" pitchFamily="34" charset="0"/>
              </a:rPr>
              <a:t>Green, Ann G., and Myron P. </a:t>
            </a:r>
            <a:r>
              <a:rPr lang="en-US" altLang="en-US" dirty="0" err="1" smtClean="0">
                <a:latin typeface="Arial" panose="020B0604020202020204" pitchFamily="34" charset="0"/>
              </a:rPr>
              <a:t>Gutmann</a:t>
            </a:r>
            <a:r>
              <a:rPr lang="en-US" altLang="en-US" dirty="0" smtClean="0">
                <a:latin typeface="Arial" panose="020B0604020202020204" pitchFamily="34" charset="0"/>
              </a:rPr>
              <a:t>. (2007) "Building Partnerships Among Social Science Researchers, Institution-based Repositories, and Domain Specific Data Archives." </a:t>
            </a:r>
            <a:r>
              <a:rPr lang="en-US" altLang="en-US" i="1" dirty="0" smtClean="0">
                <a:latin typeface="Arial" panose="020B0604020202020204" pitchFamily="34" charset="0"/>
              </a:rPr>
              <a:t>OCLC Systems and Services: International Digital Library Perspectives</a:t>
            </a:r>
            <a:r>
              <a:rPr lang="en-US" altLang="en-US" dirty="0" smtClean="0">
                <a:latin typeface="Arial" panose="020B0604020202020204" pitchFamily="34" charset="0"/>
              </a:rPr>
              <a:t>. 23: 35-53. http://hdl.handle.net/2027.42/41214; </a:t>
            </a:r>
            <a:r>
              <a:rPr lang="ro-RO" altLang="en-US" dirty="0" smtClean="0">
                <a:latin typeface="Arial" panose="020B0604020202020204" pitchFamily="34" charset="0"/>
              </a:rPr>
              <a:t>http://dx.doi.org/10.1108/10650750710720757 </a:t>
            </a:r>
            <a:endParaRPr lang="en-US" altLang="en-US" dirty="0"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11C72C0-6FFE-49EE-8B1C-572FBFAF9F39}" type="slidenum">
              <a:rPr lang="en-GB" altLang="en-US" smtClean="0"/>
              <a:pPr/>
              <a:t>13</a:t>
            </a:fld>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Developing a DMP encourages researchers to document their decisions. It helps researchers to develop the data management processes to be followed during the research cycle.</a:t>
            </a:r>
          </a:p>
          <a:p>
            <a:r>
              <a:rPr lang="en-US" altLang="en-US" smtClean="0">
                <a:latin typeface="Arial" panose="020B0604020202020204" pitchFamily="34" charset="0"/>
              </a:rPr>
              <a:t> </a:t>
            </a:r>
          </a:p>
          <a:p>
            <a:r>
              <a:rPr lang="en-US" altLang="en-US" smtClean="0">
                <a:latin typeface="Arial" panose="020B0604020202020204" pitchFamily="34" charset="0"/>
              </a:rPr>
              <a:t>Template-based DMP resources researchers can use are located at www.dmptool.org/quickstartguide and www.dmponline.dcc.ac.uk</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028B164-C2F9-4085-ACCE-D91C965E8B3E}" type="slidenum">
              <a:rPr lang="en-GB" altLang="en-US" smtClean="0"/>
              <a:pPr/>
              <a:t>15</a:t>
            </a:fld>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66C66C6-0CF3-47A8-A2A1-C660605707C8}" type="slidenum">
              <a:rPr lang="en-GB" altLang="en-US" smtClean="0"/>
              <a:pPr/>
              <a:t>16</a:t>
            </a:fld>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u="sng" smtClean="0">
                <a:latin typeface="Arial" panose="020B0604020202020204" pitchFamily="34" charset="0"/>
              </a:rPr>
              <a:t>In-class exercise to do in groups: </a:t>
            </a:r>
            <a:r>
              <a:rPr lang="en-US" altLang="en-US" smtClean="0">
                <a:latin typeface="Arial" panose="020B0604020202020204" pitchFamily="34" charset="0"/>
              </a:rPr>
              <a:t>Use the </a:t>
            </a:r>
            <a:r>
              <a:rPr lang="en-US" altLang="en-US" sz="2400" smtClean="0">
                <a:latin typeface="Arial" panose="020B0604020202020204" pitchFamily="34" charset="0"/>
              </a:rPr>
              <a:t>handout called Data Management Checklist, which is based on suggestions from </a:t>
            </a:r>
            <a:r>
              <a:rPr lang="en-US" altLang="en-US" sz="2200" smtClean="0">
                <a:latin typeface="Arial" panose="020B0604020202020204" pitchFamily="34" charset="0"/>
              </a:rPr>
              <a:t>several funding organizations regarding the content of a data management plan (DMP).</a:t>
            </a:r>
          </a:p>
          <a:p>
            <a:endParaRPr lang="en-US" altLang="en-US" u="sng" smtClean="0">
              <a:latin typeface="Arial" panose="020B0604020202020204" pitchFamily="34"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C8EDE33-6773-439A-9FD2-C92E2FC4DFA4}" type="slidenum">
              <a:rPr lang="en-GB" altLang="en-US" smtClean="0"/>
              <a:pPr/>
              <a:t>17</a:t>
            </a:fld>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mtClean="0">
                <a:latin typeface="Arial" panose="020B0604020202020204" pitchFamily="34" charset="0"/>
              </a:rPr>
              <a:t>The NSF links are included in the suggested syllabus insert.</a:t>
            </a:r>
          </a:p>
          <a:p>
            <a:pPr marL="171450" indent="-171450">
              <a:buFontTx/>
              <a:buChar char="-"/>
            </a:pPr>
            <a:r>
              <a:rPr lang="en-US" altLang="en-US" smtClean="0">
                <a:latin typeface="Arial" panose="020B0604020202020204" pitchFamily="34" charset="0"/>
              </a:rPr>
              <a:t>Some universities and some funders have accounts with DMPTool – researchers can log in and select from the available list of institutions, which helps to follow the required format. </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C4050C3-F035-4A9D-81B3-ECB3319DEC96}" type="slidenum">
              <a:rPr lang="en-GB" altLang="en-US" smtClean="0"/>
              <a:pPr/>
              <a:t>18</a:t>
            </a:fld>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US" altLang="en-US"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4D2C35-CC81-4D7A-8A02-3969772A14A5}" type="slidenum">
              <a:rPr lang="en-GB" altLang="en-US" smtClean="0"/>
              <a:pPr/>
              <a:t>19</a:t>
            </a:fld>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90115"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92163"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3" name="Shape 113"/>
          <p:cNvSpPr txBox="1">
            <a:spLocks noGrp="1"/>
          </p:cNvSpPr>
          <p:nvPr>
            <p:ph type="body" idx="1"/>
          </p:nvPr>
        </p:nvSpPr>
        <p:spPr>
          <a:xfrm>
            <a:off x="698500" y="4410075"/>
            <a:ext cx="5588000" cy="4176713"/>
          </a:xfrm>
        </p:spPr>
        <p:txBody>
          <a:bodyPr lIns="91425" tIns="91425" rIns="91425" bIns="91425">
            <a:noAutofit/>
          </a:bodyPr>
          <a:lstStyle/>
          <a:p>
            <a:pPr>
              <a:defRPr/>
            </a:pPr>
            <a:r>
              <a:rPr lang="en-US" dirty="0">
                <a:ea typeface="ＭＳ Ｐゴシック" charset="-128"/>
                <a:cs typeface="ＭＳ Ｐゴシック" charset="0"/>
              </a:rPr>
              <a:t>http://www.dartstatement.org:</a:t>
            </a:r>
          </a:p>
          <a:p>
            <a:pPr marL="171450" indent="-171450">
              <a:buFontTx/>
              <a:buChar char="-"/>
              <a:defRPr/>
            </a:pPr>
            <a:r>
              <a:rPr lang="en-US" dirty="0">
                <a:ea typeface="ＭＳ Ｐゴシック" charset="-128"/>
                <a:cs typeface="ＭＳ Ｐゴシック" charset="0"/>
              </a:rPr>
              <a:t>Full text of the DA-RT guidelines</a:t>
            </a:r>
          </a:p>
          <a:p>
            <a:pPr marL="171450" indent="-171450">
              <a:buFontTx/>
              <a:buChar char="-"/>
              <a:defRPr/>
            </a:pPr>
            <a:r>
              <a:rPr lang="en-US" dirty="0">
                <a:ea typeface="ＭＳ Ｐゴシック" charset="-128"/>
                <a:cs typeface="ＭＳ Ｐゴシック" charset="0"/>
              </a:rPr>
              <a:t>Most current list of journals that have signed, and put into practice, the Journal Editors Transparency Statement (JETS).</a:t>
            </a:r>
          </a:p>
          <a:p>
            <a:pPr>
              <a:defRPr/>
            </a:pPr>
            <a:endParaRPr lang="en-US" dirty="0">
              <a:ea typeface="ＭＳ Ｐゴシック" charset="-128"/>
              <a:cs typeface="ＭＳ Ｐゴシック" charset="0"/>
            </a:endParaRPr>
          </a:p>
          <a:p>
            <a:pPr>
              <a:defRPr/>
            </a:pPr>
            <a:r>
              <a:rPr lang="en-US" dirty="0">
                <a:ea typeface="ＭＳ Ｐゴシック" charset="-128"/>
                <a:cs typeface="ＭＳ Ｐゴシック" charset="0"/>
              </a:rPr>
              <a:t>http://www.nsf.gov/sbe/sbe_data_management_plan.jsp </a:t>
            </a:r>
          </a:p>
          <a:p>
            <a:pPr marL="171450" indent="-171450">
              <a:buFontTx/>
              <a:buChar char="-"/>
              <a:defRPr/>
            </a:pPr>
            <a:r>
              <a:rPr lang="en-US" dirty="0">
                <a:ea typeface="ＭＳ Ｐゴシック" charset="-128"/>
                <a:cs typeface="ＭＳ Ｐゴシック" charset="0"/>
              </a:rPr>
              <a:t>Brief version of Data Management Plan requirement for NSF SBE proposals (in force since January 18, 2011)</a:t>
            </a:r>
          </a:p>
          <a:p>
            <a:pPr>
              <a:defRPr/>
            </a:pPr>
            <a:endParaRPr lang="en-US" dirty="0">
              <a:ea typeface="ＭＳ Ｐゴシック" charset="-128"/>
              <a:cs typeface="ＭＳ Ｐゴシック" charset="0"/>
            </a:endParaRPr>
          </a:p>
          <a:p>
            <a:pPr>
              <a:defRPr/>
            </a:pPr>
            <a:r>
              <a:rPr lang="en-US" dirty="0">
                <a:ea typeface="ＭＳ Ｐゴシック" charset="-128"/>
                <a:cs typeface="ＭＳ Ｐゴシック" charset="0"/>
              </a:rPr>
              <a:t>http://www.nsf.gov/pubs/policydocs/pappguide/nsf11001/aag_6.jsp#VID4</a:t>
            </a:r>
          </a:p>
          <a:p>
            <a:pPr>
              <a:defRPr/>
            </a:pPr>
            <a:r>
              <a:rPr lang="en-US" dirty="0">
                <a:ea typeface="ＭＳ Ｐゴシック" charset="-128"/>
                <a:cs typeface="ＭＳ Ｐゴシック" charset="0"/>
              </a:rPr>
              <a:t>- Detailed discussion of requirements for Dissemination and Sharing of Research Results (all NSF directorates)</a:t>
            </a:r>
          </a:p>
          <a:p>
            <a:pPr>
              <a:spcBef>
                <a:spcPts val="0"/>
              </a:spcBef>
              <a:defRPr/>
            </a:pPr>
            <a:endParaRPr dirty="0">
              <a:cs typeface="ＭＳ Ｐゴシック" charset="0"/>
            </a:endParaRPr>
          </a:p>
        </p:txBody>
      </p:sp>
      <p:sp>
        <p:nvSpPr>
          <p:cNvPr id="94211"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96259"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The format envisioned for this presentation is a full class session in a graduate-level methods course. The presentation aims to generate discussion and debate about managing research data, sharing research data, and emerging expectations for openness in multiple domains and for making research transparent in political science in particular. We have sought to include some notes that we hope the instructor will find useful. The practical advice comprises recommendations based on best practices, but should of course be tailored to the specifics of individual research projects. </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B9566AE-4F72-4681-BC8A-D3CBD7F4F0C7}" type="slidenum">
              <a:rPr lang="en-GB" altLang="en-US" smtClean="0"/>
              <a:pPr/>
              <a:t>2</a:t>
            </a:fld>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solidFill>
                  <a:srgbClr val="FF0000"/>
                </a:solidFill>
                <a:latin typeface="Arial" panose="020B0604020202020204" pitchFamily="34" charset="0"/>
              </a:rPr>
              <a:t>Consider data management and sharing during ethical review</a:t>
            </a:r>
            <a:endParaRPr lang="en-GB" altLang="en-US" sz="900" smtClean="0">
              <a:solidFill>
                <a:srgbClr val="FF0000"/>
              </a:solidFill>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301F0E4-0A72-48A8-9341-443739BDD91F}" type="slidenum">
              <a:rPr lang="en-GB" altLang="en-US" smtClean="0"/>
              <a:pPr/>
              <a:t>24</a:t>
            </a:fld>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7CB0BBE-C510-4ABC-9E90-5B356BF59CB2}" type="slidenum">
              <a:rPr lang="en-GB" altLang="en-US" smtClean="0"/>
              <a:pPr/>
              <a:t>25</a:t>
            </a:fld>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solidFill>
                  <a:srgbClr val="FF0000"/>
                </a:solidFill>
                <a:latin typeface="Arial" panose="020B0604020202020204" pitchFamily="34" charset="0"/>
              </a:rPr>
              <a:t>Difficult if using </a:t>
            </a:r>
            <a:r>
              <a:rPr lang="en-GB" altLang="en-US" b="1" smtClean="0">
                <a:solidFill>
                  <a:srgbClr val="FF0000"/>
                </a:solidFill>
                <a:latin typeface="Arial" panose="020B0604020202020204" pitchFamily="34" charset="0"/>
              </a:rPr>
              <a:t>strict</a:t>
            </a:r>
            <a:r>
              <a:rPr lang="en-GB" altLang="en-US" smtClean="0">
                <a:solidFill>
                  <a:srgbClr val="FF0000"/>
                </a:solidFill>
                <a:latin typeface="Arial" panose="020B0604020202020204" pitchFamily="34" charset="0"/>
              </a:rPr>
              <a:t> interpretations of “</a:t>
            </a:r>
            <a:r>
              <a:rPr lang="en-GB" altLang="ja-JP" i="1" smtClean="0">
                <a:solidFill>
                  <a:srgbClr val="FF0000"/>
                </a:solidFill>
                <a:latin typeface="Arial" panose="020B0604020202020204" pitchFamily="34" charset="0"/>
              </a:rPr>
              <a:t>fully</a:t>
            </a:r>
            <a:r>
              <a:rPr lang="en-GB" altLang="ja-JP" smtClean="0">
                <a:solidFill>
                  <a:srgbClr val="FF0000"/>
                </a:solidFill>
                <a:latin typeface="Arial" panose="020B0604020202020204" pitchFamily="34" charset="0"/>
              </a:rPr>
              <a:t> informed and </a:t>
            </a:r>
            <a:r>
              <a:rPr lang="en-GB" altLang="ja-JP" i="1" smtClean="0">
                <a:solidFill>
                  <a:srgbClr val="FF0000"/>
                </a:solidFill>
                <a:latin typeface="Arial" panose="020B0604020202020204" pitchFamily="34" charset="0"/>
              </a:rPr>
              <a:t>explicit</a:t>
            </a:r>
            <a:r>
              <a:rPr lang="en-GB" altLang="en-US" smtClean="0">
                <a:solidFill>
                  <a:srgbClr val="FF0000"/>
                </a:solidFill>
                <a:latin typeface="Arial" panose="020B0604020202020204" pitchFamily="34" charset="0"/>
              </a:rPr>
              <a:t>”</a:t>
            </a:r>
            <a:endParaRPr lang="en-GB" altLang="ja-JP" i="1" smtClean="0">
              <a:solidFill>
                <a:srgbClr val="FF0000"/>
              </a:solidFill>
              <a:latin typeface="Arial" panose="020B0604020202020204" pitchFamily="34" charset="0"/>
            </a:endParaRP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One point that could be emphasized is that most of what people will care most about – ID protection, use for research only – CAN be promised.</a:t>
            </a:r>
          </a:p>
          <a:p>
            <a:pPr eaLnBrk="1" hangingPunct="1"/>
            <a:r>
              <a:rPr lang="en-US" altLang="en-US" smtClean="0">
                <a:latin typeface="Arial" panose="020B0604020202020204" pitchFamily="34" charset="0"/>
              </a:rPr>
              <a:t>What CANNOT be specified are the specific research topics, or findings – although it is often hard for researchers to specify these things regarding their own research (i.e., current use).</a:t>
            </a:r>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2A1A87A-4D2E-49FB-A7BE-6F44845B197F}" type="slidenum">
              <a:rPr lang="en-GB" altLang="en-US" smtClean="0"/>
              <a:pPr/>
              <a:t>26</a:t>
            </a:fld>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26FD0EB-4933-4161-BAE7-99B1F19378A5}" type="slidenum">
              <a:rPr lang="en-GB" altLang="en-US" smtClean="0"/>
              <a:pPr/>
              <a:t>27</a:t>
            </a:fld>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78850" name="Notes Placeholder 2"/>
          <p:cNvSpPr>
            <a:spLocks noGrp="1"/>
          </p:cNvSpPr>
          <p:nvPr>
            <p:ph type="body" idx="1"/>
          </p:nvPr>
        </p:nvSpPr>
        <p:spPr>
          <a:ln/>
          <a:extLst/>
        </p:spPr>
        <p:txBody>
          <a:bodyPr/>
          <a:lstStyle/>
          <a:p>
            <a:pPr marL="133350">
              <a:spcBef>
                <a:spcPct val="20000"/>
              </a:spcBef>
              <a:buClr>
                <a:srgbClr val="0070C0"/>
              </a:buClr>
              <a:defRPr/>
            </a:pPr>
            <a:r>
              <a:rPr lang="en-US" sz="2400" dirty="0"/>
              <a:t>THIS SLIDE ADDRESSES A CONCERN PARTICULAR TO QUALITATIVE DATA.</a:t>
            </a:r>
          </a:p>
          <a:p>
            <a:pPr marL="133350">
              <a:spcBef>
                <a:spcPct val="20000"/>
              </a:spcBef>
              <a:buClr>
                <a:srgbClr val="0070C0"/>
              </a:buClr>
              <a:defRPr/>
            </a:pPr>
            <a:endParaRPr lang="en-US" sz="2400" dirty="0">
              <a:solidFill>
                <a:srgbClr val="000000"/>
              </a:solidFill>
              <a:ea typeface="ＭＳ Ｐゴシック" charset="-128"/>
              <a:cs typeface="ＭＳ Ｐゴシック" charset="0"/>
            </a:endParaRPr>
          </a:p>
          <a:p>
            <a:pPr marL="590550" indent="-457200">
              <a:spcBef>
                <a:spcPct val="20000"/>
              </a:spcBef>
              <a:buClr>
                <a:srgbClr val="0070C0"/>
              </a:buClr>
              <a:buFontTx/>
              <a:buChar char="•"/>
              <a:defRPr/>
            </a:pPr>
            <a:r>
              <a:rPr lang="en-US" sz="2400" dirty="0">
                <a:solidFill>
                  <a:srgbClr val="000000"/>
                </a:solidFill>
                <a:ea typeface="ＭＳ Ｐゴシック" charset="-128"/>
                <a:cs typeface="ＭＳ Ｐゴシック" charset="0"/>
              </a:rPr>
              <a:t>Digital manipulation of audio and image files </a:t>
            </a:r>
            <a:r>
              <a:rPr lang="en-US" sz="2400" u="sng" dirty="0">
                <a:solidFill>
                  <a:srgbClr val="000000"/>
                </a:solidFill>
                <a:ea typeface="ＭＳ Ｐゴシック" charset="-128"/>
                <a:cs typeface="ＭＳ Ｐゴシック" charset="0"/>
              </a:rPr>
              <a:t>can</a:t>
            </a:r>
            <a:r>
              <a:rPr lang="en-US" sz="2400" dirty="0">
                <a:solidFill>
                  <a:srgbClr val="000000"/>
                </a:solidFill>
                <a:ea typeface="ＭＳ Ｐゴシック" charset="-128"/>
                <a:cs typeface="ＭＳ Ｐゴシック" charset="0"/>
              </a:rPr>
              <a:t> remove personal identifiers </a:t>
            </a:r>
          </a:p>
          <a:p>
            <a:pPr marL="1047750" lvl="1" indent="-457200">
              <a:spcBef>
                <a:spcPct val="20000"/>
              </a:spcBef>
              <a:buClr>
                <a:srgbClr val="0070C0"/>
              </a:buClr>
              <a:buFont typeface="Arial" charset="0"/>
              <a:buChar char="→"/>
              <a:defRPr/>
            </a:pPr>
            <a:r>
              <a:rPr lang="en-US" sz="1600" dirty="0">
                <a:solidFill>
                  <a:srgbClr val="000000"/>
                </a:solidFill>
                <a:ea typeface="ＭＳ Ｐゴシック" charset="-128"/>
                <a:cs typeface="+mn-cs"/>
              </a:rPr>
              <a:t>Voice alteration, image blurring (e.g., of faces)</a:t>
            </a:r>
            <a:endParaRPr lang="en-US" sz="2400" dirty="0">
              <a:solidFill>
                <a:srgbClr val="000000"/>
              </a:solidFill>
              <a:ea typeface="ＭＳ Ｐゴシック" charset="-128"/>
              <a:cs typeface="+mn-cs"/>
            </a:endParaRPr>
          </a:p>
          <a:p>
            <a:pPr marL="590550" indent="-457200">
              <a:spcBef>
                <a:spcPct val="20000"/>
              </a:spcBef>
              <a:buClr>
                <a:srgbClr val="0070C0"/>
              </a:buClr>
              <a:buFontTx/>
              <a:buChar char="•"/>
              <a:defRPr/>
            </a:pPr>
            <a:r>
              <a:rPr lang="en-US" sz="2400" dirty="0">
                <a:solidFill>
                  <a:srgbClr val="000000"/>
                </a:solidFill>
                <a:ea typeface="ＭＳ Ｐゴシック" charset="-128"/>
                <a:cs typeface="ＭＳ Ｐゴシック" charset="0"/>
              </a:rPr>
              <a:t>However, this is labor intensive, expensive and can damage research potential of data</a:t>
            </a:r>
          </a:p>
          <a:p>
            <a:pPr marL="590550" indent="-457200">
              <a:spcBef>
                <a:spcPct val="20000"/>
              </a:spcBef>
              <a:buClr>
                <a:srgbClr val="0070C0"/>
              </a:buClr>
              <a:buFontTx/>
              <a:buChar char="•"/>
              <a:defRPr/>
            </a:pPr>
            <a:r>
              <a:rPr lang="en-US" sz="2400" dirty="0">
                <a:solidFill>
                  <a:srgbClr val="000000"/>
                </a:solidFill>
                <a:ea typeface="ＭＳ Ｐゴシック" charset="-128"/>
                <a:cs typeface="ＭＳ Ｐゴシック" charset="0"/>
              </a:rPr>
              <a:t>Better solution: </a:t>
            </a:r>
          </a:p>
          <a:p>
            <a:pPr marL="1047750" lvl="1" indent="-457200">
              <a:spcBef>
                <a:spcPct val="20000"/>
              </a:spcBef>
              <a:buClr>
                <a:srgbClr val="0070C0"/>
              </a:buClr>
              <a:buFont typeface="Arial" charset="0"/>
              <a:buChar char="→"/>
              <a:defRPr/>
            </a:pPr>
            <a:r>
              <a:rPr lang="en-US" sz="2400" dirty="0">
                <a:solidFill>
                  <a:srgbClr val="000000"/>
                </a:solidFill>
                <a:ea typeface="ＭＳ Ｐゴシック" charset="-128"/>
                <a:cs typeface="+mn-cs"/>
              </a:rPr>
              <a:t>Obtain consent to use and share unaltered data for research purposes (potentially with some access conditions)</a:t>
            </a:r>
          </a:p>
          <a:p>
            <a:pPr marL="1047750" lvl="1" indent="-457200">
              <a:spcBef>
                <a:spcPct val="20000"/>
              </a:spcBef>
              <a:buClr>
                <a:srgbClr val="0070C0"/>
              </a:buClr>
              <a:buFont typeface="Arial" charset="0"/>
              <a:buChar char="→"/>
              <a:defRPr/>
            </a:pPr>
            <a:r>
              <a:rPr lang="en-US" sz="2400" dirty="0">
                <a:solidFill>
                  <a:srgbClr val="000000"/>
                </a:solidFill>
                <a:ea typeface="ＭＳ Ｐゴシック" charset="-128"/>
                <a:cs typeface="+mn-cs"/>
              </a:rPr>
              <a:t>Avoid mentioning information that discloses identity during audio recording</a:t>
            </a:r>
            <a:endParaRPr lang="en-GB" dirty="0">
              <a:solidFill>
                <a:srgbClr val="FF0000"/>
              </a:solidFill>
              <a:ea typeface="ＭＳ Ｐゴシック" charset="-128"/>
              <a:cs typeface="+mn-cs"/>
            </a:endParaRPr>
          </a:p>
          <a:p>
            <a:pPr>
              <a:defRPr/>
            </a:pPr>
            <a:endParaRPr lang="en-US" dirty="0">
              <a:ea typeface="ＭＳ Ｐゴシック" charset="0"/>
              <a:cs typeface="ＭＳ Ｐゴシック" charset="0"/>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3040ACD-08DD-4F6E-9B35-9CB10C57852F}" type="slidenum">
              <a:rPr lang="en-GB" altLang="en-US" smtClean="0"/>
              <a:pPr/>
              <a:t>28</a:t>
            </a:fld>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smtClean="0">
                <a:latin typeface="Arial" panose="020B0604020202020204" pitchFamily="34" charset="0"/>
              </a:rPr>
              <a:t>THIS SLIDE ADDRESSES A CONCERN MORE COMMON TO QUALITATIVE DATA (ESP. ARCHIVAL MATERIALS).</a:t>
            </a:r>
          </a:p>
          <a:p>
            <a:endParaRPr lang="en-US" altLang="en-US" sz="900" smtClean="0">
              <a:solidFill>
                <a:srgbClr val="FF0000"/>
              </a:solidFill>
              <a:latin typeface="Arial" panose="020B0604020202020204" pitchFamily="34" charset="0"/>
            </a:endParaRP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6907E9A-5FE5-4075-A333-B8FF562400B5}" type="slidenum">
              <a:rPr lang="en-GB" altLang="en-US" smtClean="0"/>
              <a:pPr/>
              <a:t>29</a:t>
            </a:fld>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THIS SLIDE ADDRESSES A CONCERN MORE COMMON TO QUALITATIVE DATA (ESP. ARCHIVAL MATERIALS).</a:t>
            </a:r>
          </a:p>
          <a:p>
            <a:endParaRPr lang="en-US" altLang="en-US" smtClean="0">
              <a:latin typeface="Arial" panose="020B0604020202020204" pitchFamily="34" charset="0"/>
            </a:endParaRP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466257B-29AF-4E7F-83C8-E745D7014328}" type="slidenum">
              <a:rPr lang="en-GB" altLang="en-US" smtClean="0"/>
              <a:pPr/>
              <a:t>30</a:t>
            </a:fld>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42"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r>
              <a:rPr lang="en-US" altLang="en-US" smtClean="0">
                <a:latin typeface="Arial" panose="020B0604020202020204" pitchFamily="34" charset="0"/>
              </a:rPr>
              <a:t>THIS SLIDE ADDRESSES A CONCERN MORE COMMON TO QUALITATIVE DATA (ESP. ARCHIVAL MATERIALS).</a:t>
            </a:r>
          </a:p>
          <a:p>
            <a:pPr>
              <a:spcBef>
                <a:spcPct val="0"/>
              </a:spcBef>
            </a:pPr>
            <a:endParaRPr lang="en-US" altLang="en-US" smtClean="0">
              <a:latin typeface="Arial" panose="020B0604020202020204" pitchFamily="34" charset="0"/>
            </a:endParaRPr>
          </a:p>
        </p:txBody>
      </p:sp>
      <p:sp>
        <p:nvSpPr>
          <p:cNvPr id="112643"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rgbClr val="0070C0"/>
              </a:buClr>
            </a:pPr>
            <a:endParaRPr lang="en-GB" altLang="en-US" b="1" smtClean="0">
              <a:solidFill>
                <a:srgbClr val="000000"/>
              </a:solidFill>
              <a:latin typeface="Arial" panose="020B0604020202020204" pitchFamily="34" charset="0"/>
            </a:endParaRPr>
          </a:p>
          <a:p>
            <a:endParaRPr lang="en-US" altLang="en-US" smtClean="0">
              <a:latin typeface="Arial" panose="020B0604020202020204" pitchFamily="34" charset="0"/>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8EBA3C8-FE6F-46D9-9404-F2767776B5A7}" type="slidenum">
              <a:rPr lang="en-GB" altLang="en-US" smtClean="0"/>
              <a:pPr/>
              <a:t>32</a:t>
            </a:fld>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rgbClr val="0070C0"/>
              </a:buClr>
            </a:pPr>
            <a:endParaRPr lang="en-GB" altLang="en-US" b="1" smtClean="0">
              <a:solidFill>
                <a:srgbClr val="000000"/>
              </a:solidFill>
              <a:latin typeface="Arial" panose="020B0604020202020204" pitchFamily="34" charset="0"/>
            </a:endParaRPr>
          </a:p>
          <a:p>
            <a:endParaRPr lang="en-US" altLang="en-US" smtClean="0">
              <a:latin typeface="Arial" panose="020B0604020202020204" pitchFamily="34" charset="0"/>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4E542CD-1E18-4414-A285-634D59E608A5}" type="slidenum">
              <a:rPr lang="en-GB" altLang="en-US" smtClean="0"/>
              <a:pPr/>
              <a:t>33</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The general goal is to make students aware of the need to think about the various aspects of data management early in the process of designing their study. The same general principles apply to both quantitative and qualitative data collections in most cases. The few instances where advice is provided specifically for qualitative data are designated as such in the slides below. Specific decisions will ultimately depend on the researcher and the context of each project. There is a lot of guidance on each of these points. We provide summaries of best practices and resources for further study in the recommended readings. </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FB563A2-5138-4593-99C6-78E96F0CB225}" type="slidenum">
              <a:rPr lang="en-GB" altLang="en-US" smtClean="0"/>
              <a:pPr/>
              <a:t>3</a:t>
            </a:fld>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8786"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118787"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834"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r>
              <a:rPr lang="en-US" altLang="en-US" smtClean="0">
                <a:latin typeface="Arial" panose="020B0604020202020204" pitchFamily="34" charset="0"/>
              </a:rPr>
              <a:t>IF USING MODULE IN THE FUTURE, THIS SLIDE MIGHT NEED UPDATING.</a:t>
            </a:r>
          </a:p>
        </p:txBody>
      </p:sp>
      <p:sp>
        <p:nvSpPr>
          <p:cNvPr id="120835"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82"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122883"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4930"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dirty="0" smtClean="0">
              <a:latin typeface="Arial" panose="020B0604020202020204" pitchFamily="34" charset="0"/>
            </a:endParaRPr>
          </a:p>
        </p:txBody>
      </p:sp>
      <p:sp>
        <p:nvSpPr>
          <p:cNvPr id="124931"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9026" name="Shape 113"/>
          <p:cNvSpPr>
            <a:spLocks noGrp="1"/>
          </p:cNvSpPr>
          <p:nvPr>
            <p:ph type="body" idx="1"/>
          </p:nvPr>
        </p:nvSpPr>
        <p:spPr>
          <a:xfrm>
            <a:off x="698500" y="4410075"/>
            <a:ext cx="5588000"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pPr>
            <a:endParaRPr lang="en-US" altLang="en-US" smtClean="0">
              <a:latin typeface="Arial" panose="020B0604020202020204" pitchFamily="34" charset="0"/>
            </a:endParaRPr>
          </a:p>
        </p:txBody>
      </p:sp>
      <p:sp>
        <p:nvSpPr>
          <p:cNvPr id="129027" name="Shape 114"/>
          <p:cNvSpPr>
            <a:spLocks noGrp="1" noRot="1" noChangeAspect="1" noTextEdit="1"/>
          </p:cNvSpPr>
          <p:nvPr>
            <p:ph type="sldImg" idx="2"/>
          </p:nvPr>
        </p:nvSpPr>
        <p:spPr>
          <a:xfrm>
            <a:off x="1171575" y="696913"/>
            <a:ext cx="4641850" cy="3481387"/>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The point of this exercise is to make students aware of the possibility of secondary data use and the ways in which every data collection should be made maximally useful to someone who was not involved in the original research and who will be interacting with the data after the fact. </a:t>
            </a:r>
          </a:p>
          <a:p>
            <a:r>
              <a:rPr lang="en-US" altLang="en-US" dirty="0" smtClean="0">
                <a:latin typeface="Arial" panose="020B0604020202020204" pitchFamily="34" charset="0"/>
              </a:rPr>
              <a:t>It is also useful for students to remember that they too will be “interacting with the data after the fact” (when they analyze them). Thus, good data management helps researchers themselves first and foremost. </a:t>
            </a: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6CFAB64-9CE5-422A-B710-31419E69612D}" type="slidenum">
              <a:rPr lang="en-GB" altLang="en-US" smtClean="0"/>
              <a:pPr/>
              <a:t>41</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THIS SLIDE ADDRESSES A CONCERN PARTICULAR TO QUALITATIVE DATA.</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0380B4B-2C2A-4B9C-82B9-30F04C9E5E12}" type="slidenum">
              <a:rPr lang="en-GB" altLang="en-US" smtClean="0"/>
              <a:pPr/>
              <a:t>6</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5D3282E-5DDF-4E59-A038-C0BEC3D6BD19}" type="slidenum">
              <a:rPr lang="en-GB" altLang="en-US" smtClean="0"/>
              <a:pPr/>
              <a:t>7</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8B6310C-38C7-4458-B4B1-75666FAE34C0}" type="slidenum">
              <a:rPr lang="en-US" altLang="en-US" smtClean="0"/>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a:r>
              <a:rPr lang="en-GB" altLang="en-US" sz="2000" i="1" smtClean="0">
                <a:latin typeface="Arial" panose="020B0604020202020204" pitchFamily="34" charset="0"/>
              </a:rPr>
              <a:t>Pretty Good Privacy (PGP) </a:t>
            </a:r>
            <a:r>
              <a:rPr lang="en-GB" altLang="en-US" i="1" smtClean="0">
                <a:latin typeface="Arial" panose="020B0604020202020204" pitchFamily="34" charset="0"/>
              </a:rPr>
              <a:t>– http://cryptography.org/getpgp.htm</a:t>
            </a:r>
          </a:p>
          <a:p>
            <a:pPr marL="0" lvl="2"/>
            <a:r>
              <a:rPr lang="en-US" altLang="en-US" sz="3200" i="1" smtClean="0">
                <a:latin typeface="Arial" panose="020B0604020202020204" pitchFamily="34" charset="0"/>
              </a:rPr>
              <a:t>BitLocker – </a:t>
            </a:r>
            <a:r>
              <a:rPr lang="en-US" altLang="en-US" i="1" smtClean="0">
                <a:latin typeface="Arial" panose="020B0604020202020204" pitchFamily="34" charset="0"/>
              </a:rPr>
              <a:t>http://windows.microsoft.com/en-us/windows7/products/features/bitlocker</a:t>
            </a:r>
          </a:p>
          <a:p>
            <a:pPr marL="0" lvl="2"/>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471F84-3EC9-446D-91C9-E056B8AD0A50}" type="slidenum">
              <a:rPr lang="en-GB" altLang="en-US" smtClean="0"/>
              <a:pPr/>
              <a:t>10</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u="sng" smtClean="0">
                <a:latin typeface="Arial" panose="020B0604020202020204" pitchFamily="34" charset="0"/>
              </a:rPr>
              <a:t>Image Source</a:t>
            </a:r>
            <a:r>
              <a:rPr lang="en-GB" altLang="en-US" smtClean="0">
                <a:latin typeface="Arial" panose="020B0604020202020204" pitchFamily="34" charset="0"/>
              </a:rPr>
              <a:t>: BBC; University of Southampton, School of Electronics and Computer Science</a:t>
            </a:r>
            <a:endParaRPr lang="en-GB" altLang="en-US" smtClean="0">
              <a:solidFill>
                <a:srgbClr val="000000"/>
              </a:solidFill>
              <a:latin typeface="Arial" panose="020B0604020202020204" pitchFamily="34" charset="0"/>
            </a:endParaRPr>
          </a:p>
          <a:p>
            <a:endParaRPr lang="en-US" altLang="en-US" smtClean="0">
              <a:latin typeface="Arial" panose="020B0604020202020204" pitchFamily="34"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2585218-E45D-4357-A4F5-592B25935EE0}" type="slidenum">
              <a:rPr lang="en-GB" altLang="en-US" smtClean="0"/>
              <a:pPr/>
              <a:t>11</a:t>
            </a:fld>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latin typeface="Arial" panose="020B0604020202020204" pitchFamily="34" charset="0"/>
              </a:rPr>
              <a:t>In-class exercise:</a:t>
            </a:r>
            <a:r>
              <a:rPr lang="en-US" altLang="en-US" dirty="0" smtClean="0">
                <a:latin typeface="Arial" panose="020B0604020202020204" pitchFamily="34" charset="0"/>
              </a:rPr>
              <a:t> With your own project in mind, jot down (on the handout that includes this figure) some data management activities that you might need to perform at the different phases in the cycle. When and how will you have to plan for these DM activities? What might differ in your plans if you are also explicitly planning for data sharing after the end of the project?</a:t>
            </a:r>
          </a:p>
          <a:p>
            <a:endParaRPr lang="en-US" altLang="en-US" u="sng" dirty="0" smtClean="0">
              <a:latin typeface="Arial" panose="020B0604020202020204" pitchFamily="34" charset="0"/>
            </a:endParaRPr>
          </a:p>
          <a:p>
            <a:r>
              <a:rPr lang="en-US" altLang="en-US" u="sng" dirty="0" smtClean="0">
                <a:latin typeface="Arial" panose="020B0604020202020204" pitchFamily="34" charset="0"/>
              </a:rPr>
              <a:t>Image source: </a:t>
            </a:r>
            <a:r>
              <a:rPr lang="en-US" altLang="en-US" dirty="0" smtClean="0">
                <a:latin typeface="Arial" panose="020B0604020202020204" pitchFamily="34" charset="0"/>
              </a:rPr>
              <a:t>Green, Ann G., and Myron P. </a:t>
            </a:r>
            <a:r>
              <a:rPr lang="en-US" altLang="en-US" dirty="0" err="1" smtClean="0">
                <a:latin typeface="Arial" panose="020B0604020202020204" pitchFamily="34" charset="0"/>
              </a:rPr>
              <a:t>Gutmann</a:t>
            </a:r>
            <a:r>
              <a:rPr lang="en-US" altLang="en-US" dirty="0" smtClean="0">
                <a:latin typeface="Arial" panose="020B0604020202020204" pitchFamily="34" charset="0"/>
              </a:rPr>
              <a:t>. (2007) "Building Partnerships Among Social Science Researchers, Institution-based Repositories, and Domain Specific Data Archives." </a:t>
            </a:r>
            <a:r>
              <a:rPr lang="en-US" altLang="en-US" i="1" dirty="0" smtClean="0">
                <a:latin typeface="Arial" panose="020B0604020202020204" pitchFamily="34" charset="0"/>
              </a:rPr>
              <a:t>OCLC Systems and Services: International Digital Library Perspectives</a:t>
            </a:r>
            <a:r>
              <a:rPr lang="en-US" altLang="en-US" dirty="0" smtClean="0">
                <a:latin typeface="Arial" panose="020B0604020202020204" pitchFamily="34" charset="0"/>
              </a:rPr>
              <a:t>. 23: 35-53. http://hdl.handle.net/2027.42/41214; </a:t>
            </a:r>
            <a:r>
              <a:rPr lang="ro-RO" altLang="en-US" dirty="0" smtClean="0">
                <a:latin typeface="Arial" panose="020B0604020202020204" pitchFamily="34" charset="0"/>
              </a:rPr>
              <a:t>http://dx.doi.org/10.1108/10650750710720757</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A8BA675-BA2C-439A-ADF6-25E0AF00F48A}" type="slidenum">
              <a:rPr lang="en-GB" altLang="en-US" smtClean="0"/>
              <a:pPr/>
              <a:t>12</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342679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83835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260350"/>
            <a:ext cx="1962150" cy="59769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98525" y="260350"/>
            <a:ext cx="5735638" cy="59769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74162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734718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639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2699162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98525" y="1341438"/>
            <a:ext cx="3811588"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2513" y="1341438"/>
            <a:ext cx="3813175"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4287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33775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44960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442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86315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547761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597558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3369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260350"/>
            <a:ext cx="1962150" cy="59769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98525" y="260350"/>
            <a:ext cx="5735638" cy="59769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31628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87450" y="260350"/>
            <a:ext cx="7561263" cy="576263"/>
          </a:xfrm>
        </p:spPr>
        <p:txBody>
          <a:bodyPr/>
          <a:lstStyle/>
          <a:p>
            <a:r>
              <a:rPr lang="en-GB"/>
              <a:t>Click to edit Master title style</a:t>
            </a:r>
            <a:endParaRPr lang="en-US"/>
          </a:p>
        </p:txBody>
      </p:sp>
      <p:sp>
        <p:nvSpPr>
          <p:cNvPr id="3" name="Table Placeholder 2"/>
          <p:cNvSpPr>
            <a:spLocks noGrp="1"/>
          </p:cNvSpPr>
          <p:nvPr>
            <p:ph type="tbl" idx="1"/>
          </p:nvPr>
        </p:nvSpPr>
        <p:spPr>
          <a:xfrm>
            <a:off x="898525" y="1341438"/>
            <a:ext cx="7777163" cy="4895850"/>
          </a:xfrm>
        </p:spPr>
        <p:txBody>
          <a:bodyPr/>
          <a:lstStyle/>
          <a:p>
            <a:pPr lvl="0"/>
            <a:endParaRPr lang="en-US" noProof="0" dirty="0"/>
          </a:p>
        </p:txBody>
      </p:sp>
    </p:spTree>
    <p:extLst>
      <p:ext uri="{BB962C8B-B14F-4D97-AF65-F5344CB8AC3E}">
        <p14:creationId xmlns:p14="http://schemas.microsoft.com/office/powerpoint/2010/main" val="2095888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187450" y="260350"/>
            <a:ext cx="7561263" cy="576263"/>
          </a:xfrm>
        </p:spPr>
        <p:txBody>
          <a:bodyPr/>
          <a:lstStyle/>
          <a:p>
            <a:r>
              <a:rPr lang="en-US"/>
              <a:t>Click to edit Master title style</a:t>
            </a:r>
            <a:endParaRPr lang="en-GB"/>
          </a:p>
        </p:txBody>
      </p:sp>
      <p:sp>
        <p:nvSpPr>
          <p:cNvPr id="3" name="Text Placeholder 2"/>
          <p:cNvSpPr>
            <a:spLocks noGrp="1"/>
          </p:cNvSpPr>
          <p:nvPr>
            <p:ph type="body" sz="half" idx="1"/>
          </p:nvPr>
        </p:nvSpPr>
        <p:spPr>
          <a:xfrm>
            <a:off x="898525" y="1341438"/>
            <a:ext cx="3884613"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Media Placeholder 3"/>
          <p:cNvSpPr>
            <a:spLocks noGrp="1"/>
          </p:cNvSpPr>
          <p:nvPr>
            <p:ph type="media" sz="half" idx="2"/>
          </p:nvPr>
        </p:nvSpPr>
        <p:spPr>
          <a:xfrm>
            <a:off x="4935538" y="1341438"/>
            <a:ext cx="3884612" cy="4895850"/>
          </a:xfrm>
        </p:spPr>
        <p:txBody>
          <a:bodyPr/>
          <a:lstStyle/>
          <a:p>
            <a:pPr lvl="0"/>
            <a:endParaRPr lang="en-GB" noProof="0" dirty="0"/>
          </a:p>
        </p:txBody>
      </p:sp>
    </p:spTree>
    <p:extLst>
      <p:ext uri="{BB962C8B-B14F-4D97-AF65-F5344CB8AC3E}">
        <p14:creationId xmlns:p14="http://schemas.microsoft.com/office/powerpoint/2010/main" val="2685160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480855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73043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0160547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98525" y="1341438"/>
            <a:ext cx="3811588"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2513" y="1341438"/>
            <a:ext cx="3813175"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808786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9613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5821161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1949711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7212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696142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545388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7916204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260350"/>
            <a:ext cx="1962150" cy="59769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98525" y="260350"/>
            <a:ext cx="5735638" cy="59769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318373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5551149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2872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4570488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98525" y="1341438"/>
            <a:ext cx="3811588"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2513" y="1341438"/>
            <a:ext cx="3813175"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361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98525" y="1341438"/>
            <a:ext cx="3811588"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2513" y="1341438"/>
            <a:ext cx="3813175"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4573148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10945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7083071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79457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3299324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9267147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83862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260350"/>
            <a:ext cx="1962150" cy="59769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98525" y="260350"/>
            <a:ext cx="5735638" cy="59769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6998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5151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2925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807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64696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26995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260350"/>
            <a:ext cx="7561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898525" y="1341438"/>
            <a:ext cx="77771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ChangeArrowheads="1"/>
          </p:cNvSpPr>
          <p:nvPr/>
        </p:nvSpPr>
        <p:spPr bwMode="auto">
          <a:xfrm>
            <a:off x="900113" y="260350"/>
            <a:ext cx="215900" cy="576263"/>
          </a:xfrm>
          <a:prstGeom prst="rect">
            <a:avLst/>
          </a:prstGeom>
          <a:solidFill>
            <a:srgbClr val="8EC552"/>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dirty="0"/>
          </a:p>
        </p:txBody>
      </p:sp>
      <p:sp>
        <p:nvSpPr>
          <p:cNvPr id="91141" name="Text Box 5"/>
          <p:cNvSpPr txBox="1">
            <a:spLocks noChangeArrowheads="1"/>
          </p:cNvSpPr>
          <p:nvPr/>
        </p:nvSpPr>
        <p:spPr bwMode="auto">
          <a:xfrm>
            <a:off x="1042988" y="663575"/>
            <a:ext cx="8101012"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2" name="Text Box 6"/>
          <p:cNvSpPr txBox="1">
            <a:spLocks noChangeArrowheads="1"/>
          </p:cNvSpPr>
          <p:nvPr/>
        </p:nvSpPr>
        <p:spPr bwMode="auto">
          <a:xfrm>
            <a:off x="971550" y="6165850"/>
            <a:ext cx="8172450"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3" name="Text Box 7"/>
          <p:cNvSpPr txBox="1">
            <a:spLocks noChangeArrowheads="1"/>
          </p:cNvSpPr>
          <p:nvPr/>
        </p:nvSpPr>
        <p:spPr bwMode="auto">
          <a:xfrm>
            <a:off x="6516688" y="6381750"/>
            <a:ext cx="2305050" cy="3667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defRPr/>
            </a:pPr>
            <a:r>
              <a:rPr lang="en-GB" sz="1800" dirty="0"/>
              <a:t>UK </a:t>
            </a:r>
            <a:r>
              <a:rPr lang="en-GB" sz="1800" b="1" dirty="0"/>
              <a:t>DATA ARCHIVE</a:t>
            </a:r>
          </a:p>
        </p:txBody>
      </p:sp>
    </p:spTree>
  </p:cSld>
  <p:clrMap bg1="lt1" tx1="dk1" bg2="lt2" tx2="dk2" accent1="accent1" accent2="accent2" accent3="accent3" accent4="accent4" accent5="accent5" accent6="accent6" hlink="hlink" folHlink="folHlink"/>
  <p:sldLayoutIdLst>
    <p:sldLayoutId id="2147487790" r:id="rId1"/>
    <p:sldLayoutId id="2147487791" r:id="rId2"/>
    <p:sldLayoutId id="2147487792" r:id="rId3"/>
    <p:sldLayoutId id="2147487793" r:id="rId4"/>
    <p:sldLayoutId id="2147487794" r:id="rId5"/>
    <p:sldLayoutId id="2147487795" r:id="rId6"/>
    <p:sldLayoutId id="2147487796" r:id="rId7"/>
    <p:sldLayoutId id="2147487797" r:id="rId8"/>
    <p:sldLayoutId id="2147487798" r:id="rId9"/>
    <p:sldLayoutId id="2147487799" r:id="rId10"/>
    <p:sldLayoutId id="2147487800" r:id="rId11"/>
  </p:sldLayoutIdLst>
  <p:txStyles>
    <p:titleStyle>
      <a:lvl1pPr algn="l" rtl="0" eaLnBrk="0" fontAlgn="base" hangingPunct="0">
        <a:spcBef>
          <a:spcPct val="0"/>
        </a:spcBef>
        <a:spcAft>
          <a:spcPct val="0"/>
        </a:spcAft>
        <a:defRPr sz="2400">
          <a:solidFill>
            <a:schemeClr val="tx1"/>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5pPr>
      <a:lvl6pPr marL="457200" algn="l" rtl="0" eaLnBrk="0" fontAlgn="base" hangingPunct="0">
        <a:spcBef>
          <a:spcPct val="0"/>
        </a:spcBef>
        <a:spcAft>
          <a:spcPct val="0"/>
        </a:spcAft>
        <a:defRPr sz="2400">
          <a:solidFill>
            <a:schemeClr val="tx1"/>
          </a:solidFill>
          <a:latin typeface="Arial" charset="0"/>
        </a:defRPr>
      </a:lvl6pPr>
      <a:lvl7pPr marL="914400" algn="l" rtl="0" eaLnBrk="0" fontAlgn="base" hangingPunct="0">
        <a:spcBef>
          <a:spcPct val="0"/>
        </a:spcBef>
        <a:spcAft>
          <a:spcPct val="0"/>
        </a:spcAft>
        <a:defRPr sz="2400">
          <a:solidFill>
            <a:schemeClr val="tx1"/>
          </a:solidFill>
          <a:latin typeface="Arial" charset="0"/>
        </a:defRPr>
      </a:lvl7pPr>
      <a:lvl8pPr marL="1371600" algn="l" rtl="0" eaLnBrk="0" fontAlgn="base" hangingPunct="0">
        <a:spcBef>
          <a:spcPct val="0"/>
        </a:spcBef>
        <a:spcAft>
          <a:spcPct val="0"/>
        </a:spcAft>
        <a:defRPr sz="2400">
          <a:solidFill>
            <a:schemeClr val="tx1"/>
          </a:solidFill>
          <a:latin typeface="Arial" charset="0"/>
        </a:defRPr>
      </a:lvl8pPr>
      <a:lvl9pPr marL="1828800" algn="l" rtl="0" eaLnBrk="0" fontAlgn="base" hangingPunct="0">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lr>
          <a:srgbClr val="8EC552"/>
        </a:buClr>
        <a:buChar char="•"/>
        <a:defRPr sz="24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lr>
          <a:srgbClr val="8EC552"/>
        </a:buClr>
        <a:buChar char="•"/>
        <a:defRPr sz="2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rgbClr val="8EC552"/>
        </a:buClr>
        <a:buChar char="•"/>
        <a:defRPr sz="20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lr>
          <a:srgbClr val="8EC552"/>
        </a:buClr>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rgbClr val="8EC552"/>
        </a:buClr>
        <a:buChar char="•"/>
        <a:defRPr sz="1600">
          <a:solidFill>
            <a:schemeClr val="tx1"/>
          </a:solidFill>
          <a:latin typeface="+mn-lt"/>
          <a:ea typeface="MS PGothic" panose="020B0600070205080204" pitchFamily="34" charset="-128"/>
          <a:cs typeface="MS PGothic" charset="0"/>
        </a:defRPr>
      </a:lvl5pPr>
      <a:lvl6pPr marL="25146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6pPr>
      <a:lvl7pPr marL="29718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7pPr>
      <a:lvl8pPr marL="34290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8pPr>
      <a:lvl9pPr marL="38862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187450" y="260350"/>
            <a:ext cx="7561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898525" y="1341438"/>
            <a:ext cx="77771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ChangeArrowheads="1"/>
          </p:cNvSpPr>
          <p:nvPr/>
        </p:nvSpPr>
        <p:spPr bwMode="auto">
          <a:xfrm>
            <a:off x="900113" y="260350"/>
            <a:ext cx="215900" cy="576263"/>
          </a:xfrm>
          <a:prstGeom prst="rect">
            <a:avLst/>
          </a:prstGeom>
          <a:solidFill>
            <a:srgbClr val="8EC552"/>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dirty="0">
              <a:solidFill>
                <a:srgbClr val="000000"/>
              </a:solidFill>
            </a:endParaRPr>
          </a:p>
        </p:txBody>
      </p:sp>
      <p:sp>
        <p:nvSpPr>
          <p:cNvPr id="91141" name="Text Box 5"/>
          <p:cNvSpPr txBox="1">
            <a:spLocks noChangeArrowheads="1"/>
          </p:cNvSpPr>
          <p:nvPr/>
        </p:nvSpPr>
        <p:spPr bwMode="auto">
          <a:xfrm>
            <a:off x="1042988" y="663575"/>
            <a:ext cx="8101012"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2" name="Text Box 6"/>
          <p:cNvSpPr txBox="1">
            <a:spLocks noChangeArrowheads="1"/>
          </p:cNvSpPr>
          <p:nvPr/>
        </p:nvSpPr>
        <p:spPr bwMode="auto">
          <a:xfrm>
            <a:off x="971550" y="6165850"/>
            <a:ext cx="8172450"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3" name="Text Box 7"/>
          <p:cNvSpPr txBox="1">
            <a:spLocks noChangeArrowheads="1"/>
          </p:cNvSpPr>
          <p:nvPr/>
        </p:nvSpPr>
        <p:spPr bwMode="auto">
          <a:xfrm>
            <a:off x="6516688" y="6381750"/>
            <a:ext cx="2305050" cy="3667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defRPr/>
            </a:pPr>
            <a:r>
              <a:rPr lang="en-GB" sz="1800" dirty="0">
                <a:solidFill>
                  <a:srgbClr val="000000"/>
                </a:solidFill>
              </a:rPr>
              <a:t>UK </a:t>
            </a:r>
            <a:r>
              <a:rPr lang="en-GB" sz="1800" b="1" dirty="0">
                <a:solidFill>
                  <a:srgbClr val="000000"/>
                </a:solidFill>
              </a:rPr>
              <a:t>DATA ARCHIVE</a:t>
            </a:r>
          </a:p>
        </p:txBody>
      </p:sp>
    </p:spTree>
  </p:cSld>
  <p:clrMap bg1="lt1" tx1="dk1" bg2="lt2" tx2="dk2" accent1="accent1" accent2="accent2" accent3="accent3" accent4="accent4" accent5="accent5" accent6="accent6" hlink="hlink" folHlink="folHlink"/>
  <p:sldLayoutIdLst>
    <p:sldLayoutId id="2147487801" r:id="rId1"/>
    <p:sldLayoutId id="2147487802" r:id="rId2"/>
    <p:sldLayoutId id="2147487803" r:id="rId3"/>
    <p:sldLayoutId id="2147487804" r:id="rId4"/>
    <p:sldLayoutId id="2147487805" r:id="rId5"/>
    <p:sldLayoutId id="2147487806" r:id="rId6"/>
    <p:sldLayoutId id="2147487807" r:id="rId7"/>
    <p:sldLayoutId id="2147487808" r:id="rId8"/>
    <p:sldLayoutId id="2147487809" r:id="rId9"/>
    <p:sldLayoutId id="2147487810" r:id="rId10"/>
    <p:sldLayoutId id="2147487811" r:id="rId11"/>
    <p:sldLayoutId id="2147487812" r:id="rId12"/>
    <p:sldLayoutId id="2147487813" r:id="rId13"/>
  </p:sldLayoutIdLst>
  <p:txStyles>
    <p:titleStyle>
      <a:lvl1pPr algn="l" rtl="0" eaLnBrk="0" fontAlgn="base" hangingPunct="0">
        <a:spcBef>
          <a:spcPct val="0"/>
        </a:spcBef>
        <a:spcAft>
          <a:spcPct val="0"/>
        </a:spcAft>
        <a:defRPr sz="2400">
          <a:solidFill>
            <a:schemeClr val="tx1"/>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5pPr>
      <a:lvl6pPr marL="457200" algn="l" rtl="0" eaLnBrk="0" fontAlgn="base" hangingPunct="0">
        <a:spcBef>
          <a:spcPct val="0"/>
        </a:spcBef>
        <a:spcAft>
          <a:spcPct val="0"/>
        </a:spcAft>
        <a:defRPr sz="2400">
          <a:solidFill>
            <a:schemeClr val="tx1"/>
          </a:solidFill>
          <a:latin typeface="Arial" charset="0"/>
        </a:defRPr>
      </a:lvl6pPr>
      <a:lvl7pPr marL="914400" algn="l" rtl="0" eaLnBrk="0" fontAlgn="base" hangingPunct="0">
        <a:spcBef>
          <a:spcPct val="0"/>
        </a:spcBef>
        <a:spcAft>
          <a:spcPct val="0"/>
        </a:spcAft>
        <a:defRPr sz="2400">
          <a:solidFill>
            <a:schemeClr val="tx1"/>
          </a:solidFill>
          <a:latin typeface="Arial" charset="0"/>
        </a:defRPr>
      </a:lvl7pPr>
      <a:lvl8pPr marL="1371600" algn="l" rtl="0" eaLnBrk="0" fontAlgn="base" hangingPunct="0">
        <a:spcBef>
          <a:spcPct val="0"/>
        </a:spcBef>
        <a:spcAft>
          <a:spcPct val="0"/>
        </a:spcAft>
        <a:defRPr sz="2400">
          <a:solidFill>
            <a:schemeClr val="tx1"/>
          </a:solidFill>
          <a:latin typeface="Arial" charset="0"/>
        </a:defRPr>
      </a:lvl8pPr>
      <a:lvl9pPr marL="1828800" algn="l" rtl="0" eaLnBrk="0" fontAlgn="base" hangingPunct="0">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lr>
          <a:srgbClr val="8EC552"/>
        </a:buClr>
        <a:buChar char="•"/>
        <a:defRPr sz="24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lr>
          <a:srgbClr val="8EC552"/>
        </a:buClr>
        <a:buChar char="•"/>
        <a:defRPr sz="2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rgbClr val="8EC552"/>
        </a:buClr>
        <a:buChar char="•"/>
        <a:defRPr sz="20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lr>
          <a:srgbClr val="8EC552"/>
        </a:buClr>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rgbClr val="8EC552"/>
        </a:buClr>
        <a:buChar char="•"/>
        <a:defRPr sz="1600">
          <a:solidFill>
            <a:schemeClr val="tx1"/>
          </a:solidFill>
          <a:latin typeface="+mn-lt"/>
          <a:ea typeface="MS PGothic" panose="020B0600070205080204" pitchFamily="34" charset="-128"/>
          <a:cs typeface="MS PGothic" charset="0"/>
        </a:defRPr>
      </a:lvl5pPr>
      <a:lvl6pPr marL="25146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6pPr>
      <a:lvl7pPr marL="29718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7pPr>
      <a:lvl8pPr marL="34290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8pPr>
      <a:lvl9pPr marL="38862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187450" y="260350"/>
            <a:ext cx="7561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898525" y="1341438"/>
            <a:ext cx="77771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0" name="Rectangle 4"/>
          <p:cNvSpPr>
            <a:spLocks noChangeArrowheads="1"/>
          </p:cNvSpPr>
          <p:nvPr/>
        </p:nvSpPr>
        <p:spPr bwMode="auto">
          <a:xfrm>
            <a:off x="900113" y="260350"/>
            <a:ext cx="215900" cy="576263"/>
          </a:xfrm>
          <a:prstGeom prst="rect">
            <a:avLst/>
          </a:prstGeom>
          <a:solidFill>
            <a:srgbClr val="8EC552"/>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dirty="0">
              <a:solidFill>
                <a:srgbClr val="000000"/>
              </a:solidFill>
            </a:endParaRPr>
          </a:p>
        </p:txBody>
      </p:sp>
      <p:sp>
        <p:nvSpPr>
          <p:cNvPr id="91141" name="Text Box 5"/>
          <p:cNvSpPr txBox="1">
            <a:spLocks noChangeArrowheads="1"/>
          </p:cNvSpPr>
          <p:nvPr/>
        </p:nvSpPr>
        <p:spPr bwMode="auto">
          <a:xfrm>
            <a:off x="1042988" y="663575"/>
            <a:ext cx="8101012"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2" name="Text Box 6"/>
          <p:cNvSpPr txBox="1">
            <a:spLocks noChangeArrowheads="1"/>
          </p:cNvSpPr>
          <p:nvPr/>
        </p:nvSpPr>
        <p:spPr bwMode="auto">
          <a:xfrm>
            <a:off x="971550" y="6165850"/>
            <a:ext cx="8172450"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3" name="Text Box 7"/>
          <p:cNvSpPr txBox="1">
            <a:spLocks noChangeArrowheads="1"/>
          </p:cNvSpPr>
          <p:nvPr/>
        </p:nvSpPr>
        <p:spPr bwMode="auto">
          <a:xfrm>
            <a:off x="6516688" y="6381750"/>
            <a:ext cx="2305050" cy="3667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defRPr/>
            </a:pPr>
            <a:r>
              <a:rPr lang="en-GB" sz="1800" dirty="0">
                <a:solidFill>
                  <a:srgbClr val="000000"/>
                </a:solidFill>
              </a:rPr>
              <a:t>UK </a:t>
            </a:r>
            <a:r>
              <a:rPr lang="en-GB" sz="1800" b="1" dirty="0">
                <a:solidFill>
                  <a:srgbClr val="000000"/>
                </a:solidFill>
              </a:rPr>
              <a:t>DATA ARCHIVE</a:t>
            </a:r>
          </a:p>
        </p:txBody>
      </p:sp>
    </p:spTree>
  </p:cSld>
  <p:clrMap bg1="lt1" tx1="dk1" bg2="lt2" tx2="dk2" accent1="accent1" accent2="accent2" accent3="accent3" accent4="accent4" accent5="accent5" accent6="accent6" hlink="hlink" folHlink="folHlink"/>
  <p:sldLayoutIdLst>
    <p:sldLayoutId id="2147487814" r:id="rId1"/>
    <p:sldLayoutId id="2147487815" r:id="rId2"/>
    <p:sldLayoutId id="2147487816" r:id="rId3"/>
    <p:sldLayoutId id="2147487817" r:id="rId4"/>
    <p:sldLayoutId id="2147487818" r:id="rId5"/>
    <p:sldLayoutId id="2147487819" r:id="rId6"/>
    <p:sldLayoutId id="2147487820" r:id="rId7"/>
    <p:sldLayoutId id="2147487821" r:id="rId8"/>
    <p:sldLayoutId id="2147487822" r:id="rId9"/>
    <p:sldLayoutId id="2147487823" r:id="rId10"/>
    <p:sldLayoutId id="2147487824" r:id="rId11"/>
  </p:sldLayoutIdLst>
  <p:txStyles>
    <p:titleStyle>
      <a:lvl1pPr algn="l" rtl="0" eaLnBrk="0" fontAlgn="base" hangingPunct="0">
        <a:spcBef>
          <a:spcPct val="0"/>
        </a:spcBef>
        <a:spcAft>
          <a:spcPct val="0"/>
        </a:spcAft>
        <a:defRPr sz="2400">
          <a:solidFill>
            <a:schemeClr val="tx1"/>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5pPr>
      <a:lvl6pPr marL="457200" algn="l" rtl="0" eaLnBrk="0" fontAlgn="base" hangingPunct="0">
        <a:spcBef>
          <a:spcPct val="0"/>
        </a:spcBef>
        <a:spcAft>
          <a:spcPct val="0"/>
        </a:spcAft>
        <a:defRPr sz="2400">
          <a:solidFill>
            <a:schemeClr val="tx1"/>
          </a:solidFill>
          <a:latin typeface="Arial" charset="0"/>
        </a:defRPr>
      </a:lvl6pPr>
      <a:lvl7pPr marL="914400" algn="l" rtl="0" eaLnBrk="0" fontAlgn="base" hangingPunct="0">
        <a:spcBef>
          <a:spcPct val="0"/>
        </a:spcBef>
        <a:spcAft>
          <a:spcPct val="0"/>
        </a:spcAft>
        <a:defRPr sz="2400">
          <a:solidFill>
            <a:schemeClr val="tx1"/>
          </a:solidFill>
          <a:latin typeface="Arial" charset="0"/>
        </a:defRPr>
      </a:lvl7pPr>
      <a:lvl8pPr marL="1371600" algn="l" rtl="0" eaLnBrk="0" fontAlgn="base" hangingPunct="0">
        <a:spcBef>
          <a:spcPct val="0"/>
        </a:spcBef>
        <a:spcAft>
          <a:spcPct val="0"/>
        </a:spcAft>
        <a:defRPr sz="2400">
          <a:solidFill>
            <a:schemeClr val="tx1"/>
          </a:solidFill>
          <a:latin typeface="Arial" charset="0"/>
        </a:defRPr>
      </a:lvl8pPr>
      <a:lvl9pPr marL="1828800" algn="l" rtl="0" eaLnBrk="0" fontAlgn="base" hangingPunct="0">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lr>
          <a:srgbClr val="8EC552"/>
        </a:buClr>
        <a:buChar char="•"/>
        <a:defRPr sz="24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lr>
          <a:srgbClr val="8EC552"/>
        </a:buClr>
        <a:buChar char="•"/>
        <a:defRPr sz="2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rgbClr val="8EC552"/>
        </a:buClr>
        <a:buChar char="•"/>
        <a:defRPr sz="20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lr>
          <a:srgbClr val="8EC552"/>
        </a:buClr>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rgbClr val="8EC552"/>
        </a:buClr>
        <a:buChar char="•"/>
        <a:defRPr sz="1600">
          <a:solidFill>
            <a:schemeClr val="tx1"/>
          </a:solidFill>
          <a:latin typeface="+mn-lt"/>
          <a:ea typeface="MS PGothic" panose="020B0600070205080204" pitchFamily="34" charset="-128"/>
          <a:cs typeface="MS PGothic" charset="0"/>
        </a:defRPr>
      </a:lvl5pPr>
      <a:lvl6pPr marL="25146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6pPr>
      <a:lvl7pPr marL="29718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7pPr>
      <a:lvl8pPr marL="34290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8pPr>
      <a:lvl9pPr marL="38862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187450" y="260350"/>
            <a:ext cx="7561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898525" y="1341438"/>
            <a:ext cx="77771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5124" name="Rectangle 4"/>
          <p:cNvSpPr>
            <a:spLocks noChangeArrowheads="1"/>
          </p:cNvSpPr>
          <p:nvPr/>
        </p:nvSpPr>
        <p:spPr bwMode="auto">
          <a:xfrm>
            <a:off x="900113" y="260350"/>
            <a:ext cx="215900" cy="576263"/>
          </a:xfrm>
          <a:prstGeom prst="rect">
            <a:avLst/>
          </a:prstGeom>
          <a:solidFill>
            <a:srgbClr val="8EC552"/>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dirty="0">
              <a:solidFill>
                <a:srgbClr val="000000"/>
              </a:solidFill>
            </a:endParaRPr>
          </a:p>
        </p:txBody>
      </p:sp>
      <p:sp>
        <p:nvSpPr>
          <p:cNvPr id="91141" name="Text Box 5"/>
          <p:cNvSpPr txBox="1">
            <a:spLocks noChangeArrowheads="1"/>
          </p:cNvSpPr>
          <p:nvPr/>
        </p:nvSpPr>
        <p:spPr bwMode="auto">
          <a:xfrm>
            <a:off x="1042988" y="663575"/>
            <a:ext cx="8101012"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2" name="Text Box 6"/>
          <p:cNvSpPr txBox="1">
            <a:spLocks noChangeArrowheads="1"/>
          </p:cNvSpPr>
          <p:nvPr/>
        </p:nvSpPr>
        <p:spPr bwMode="auto">
          <a:xfrm>
            <a:off x="971550" y="6165850"/>
            <a:ext cx="8172450" cy="244475"/>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defRPr/>
            </a:pPr>
            <a:r>
              <a:rPr lang="en-GB" altLang="en-US" sz="1000" dirty="0">
                <a:solidFill>
                  <a:srgbClr val="8EC552"/>
                </a:solidFill>
              </a:rPr>
              <a:t>……………………………………………………………………………………………………………………………………………………….…...…</a:t>
            </a:r>
          </a:p>
        </p:txBody>
      </p:sp>
      <p:sp>
        <p:nvSpPr>
          <p:cNvPr id="91143" name="Text Box 7"/>
          <p:cNvSpPr txBox="1">
            <a:spLocks noChangeArrowheads="1"/>
          </p:cNvSpPr>
          <p:nvPr/>
        </p:nvSpPr>
        <p:spPr bwMode="auto">
          <a:xfrm>
            <a:off x="6516688" y="6381750"/>
            <a:ext cx="2305050" cy="3667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defRPr/>
            </a:pPr>
            <a:r>
              <a:rPr lang="en-GB" sz="1800" dirty="0">
                <a:solidFill>
                  <a:srgbClr val="000000"/>
                </a:solidFill>
              </a:rPr>
              <a:t>UK </a:t>
            </a:r>
            <a:r>
              <a:rPr lang="en-GB" sz="1800" b="1" dirty="0">
                <a:solidFill>
                  <a:srgbClr val="000000"/>
                </a:solidFill>
              </a:rPr>
              <a:t>DATA ARCHIVE</a:t>
            </a:r>
          </a:p>
        </p:txBody>
      </p:sp>
    </p:spTree>
  </p:cSld>
  <p:clrMap bg1="lt1" tx1="dk1" bg2="lt2" tx2="dk2" accent1="accent1" accent2="accent2" accent3="accent3" accent4="accent4" accent5="accent5" accent6="accent6" hlink="hlink" folHlink="folHlink"/>
  <p:sldLayoutIdLst>
    <p:sldLayoutId id="2147487825" r:id="rId1"/>
    <p:sldLayoutId id="2147487826" r:id="rId2"/>
    <p:sldLayoutId id="2147487827" r:id="rId3"/>
    <p:sldLayoutId id="2147487828" r:id="rId4"/>
    <p:sldLayoutId id="2147487829" r:id="rId5"/>
    <p:sldLayoutId id="2147487830" r:id="rId6"/>
    <p:sldLayoutId id="2147487831" r:id="rId7"/>
    <p:sldLayoutId id="2147487832" r:id="rId8"/>
    <p:sldLayoutId id="2147487833" r:id="rId9"/>
    <p:sldLayoutId id="2147487834" r:id="rId10"/>
    <p:sldLayoutId id="2147487835" r:id="rId11"/>
  </p:sldLayoutIdLst>
  <p:txStyles>
    <p:titleStyle>
      <a:lvl1pPr algn="l" rtl="0" eaLnBrk="0" fontAlgn="base" hangingPunct="0">
        <a:spcBef>
          <a:spcPct val="0"/>
        </a:spcBef>
        <a:spcAft>
          <a:spcPct val="0"/>
        </a:spcAft>
        <a:defRPr sz="2400">
          <a:solidFill>
            <a:schemeClr val="tx1"/>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2pPr>
      <a:lvl3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3pPr>
      <a:lvl4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4pPr>
      <a:lvl5pPr algn="l" rtl="0" eaLnBrk="0" fontAlgn="base" hangingPunct="0">
        <a:spcBef>
          <a:spcPct val="0"/>
        </a:spcBef>
        <a:spcAft>
          <a:spcPct val="0"/>
        </a:spcAft>
        <a:defRPr sz="2400">
          <a:solidFill>
            <a:schemeClr val="tx1"/>
          </a:solidFill>
          <a:latin typeface="Arial" charset="0"/>
          <a:ea typeface="MS PGothic" panose="020B0600070205080204" pitchFamily="34" charset="-128"/>
          <a:cs typeface="MS PGothic" charset="0"/>
        </a:defRPr>
      </a:lvl5pPr>
      <a:lvl6pPr marL="457200" algn="l" rtl="0" eaLnBrk="0" fontAlgn="base" hangingPunct="0">
        <a:spcBef>
          <a:spcPct val="0"/>
        </a:spcBef>
        <a:spcAft>
          <a:spcPct val="0"/>
        </a:spcAft>
        <a:defRPr sz="2400">
          <a:solidFill>
            <a:schemeClr val="tx1"/>
          </a:solidFill>
          <a:latin typeface="Arial" charset="0"/>
        </a:defRPr>
      </a:lvl6pPr>
      <a:lvl7pPr marL="914400" algn="l" rtl="0" eaLnBrk="0" fontAlgn="base" hangingPunct="0">
        <a:spcBef>
          <a:spcPct val="0"/>
        </a:spcBef>
        <a:spcAft>
          <a:spcPct val="0"/>
        </a:spcAft>
        <a:defRPr sz="2400">
          <a:solidFill>
            <a:schemeClr val="tx1"/>
          </a:solidFill>
          <a:latin typeface="Arial" charset="0"/>
        </a:defRPr>
      </a:lvl7pPr>
      <a:lvl8pPr marL="1371600" algn="l" rtl="0" eaLnBrk="0" fontAlgn="base" hangingPunct="0">
        <a:spcBef>
          <a:spcPct val="0"/>
        </a:spcBef>
        <a:spcAft>
          <a:spcPct val="0"/>
        </a:spcAft>
        <a:defRPr sz="2400">
          <a:solidFill>
            <a:schemeClr val="tx1"/>
          </a:solidFill>
          <a:latin typeface="Arial" charset="0"/>
        </a:defRPr>
      </a:lvl8pPr>
      <a:lvl9pPr marL="1828800" algn="l" rtl="0" eaLnBrk="0" fontAlgn="base" hangingPunct="0">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lr>
          <a:srgbClr val="8EC552"/>
        </a:buClr>
        <a:buChar char="•"/>
        <a:defRPr sz="24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lr>
          <a:srgbClr val="8EC552"/>
        </a:buClr>
        <a:buChar char="•"/>
        <a:defRPr sz="2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lr>
          <a:srgbClr val="8EC552"/>
        </a:buClr>
        <a:buChar char="•"/>
        <a:defRPr sz="20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lr>
          <a:srgbClr val="8EC552"/>
        </a:buClr>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lr>
          <a:srgbClr val="8EC552"/>
        </a:buClr>
        <a:buChar char="•"/>
        <a:defRPr sz="1600">
          <a:solidFill>
            <a:schemeClr val="tx1"/>
          </a:solidFill>
          <a:latin typeface="+mn-lt"/>
          <a:ea typeface="MS PGothic" panose="020B0600070205080204" pitchFamily="34" charset="-128"/>
          <a:cs typeface="MS PGothic" charset="0"/>
        </a:defRPr>
      </a:lvl5pPr>
      <a:lvl6pPr marL="25146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6pPr>
      <a:lvl7pPr marL="29718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7pPr>
      <a:lvl8pPr marL="34290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8pPr>
      <a:lvl9pPr marL="3886200" indent="-228600" algn="l" rtl="0" eaLnBrk="0" fontAlgn="base" hangingPunct="0">
        <a:spcBef>
          <a:spcPct val="20000"/>
        </a:spcBef>
        <a:spcAft>
          <a:spcPct val="0"/>
        </a:spcAft>
        <a:buClr>
          <a:srgbClr val="8EC55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kdataservice.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8" Type="http://schemas.openxmlformats.org/officeDocument/2006/relationships/hyperlink" Target="https://dmptool.org" TargetMode="External"/><Relationship Id="rId3" Type="http://schemas.openxmlformats.org/officeDocument/2006/relationships/hyperlink" Target="http://www.nsf.gov/bfa/dias/policy/dmp.jsp" TargetMode="External"/><Relationship Id="rId7" Type="http://schemas.openxmlformats.org/officeDocument/2006/relationships/hyperlink" Target="http://www.openmetadata.org/site/?page_id=373" TargetMode="External"/><Relationship Id="rId2" Type="http://schemas.openxmlformats.org/officeDocument/2006/relationships/notesSlide" Target="../notesSlides/notesSlide14.xml"/><Relationship Id="rId1" Type="http://schemas.openxmlformats.org/officeDocument/2006/relationships/slideLayout" Target="../slideLayouts/slideLayout25.xml"/><Relationship Id="rId6" Type="http://schemas.openxmlformats.org/officeDocument/2006/relationships/hyperlink" Target="http://www.nsf.gov/sbe/SBE_DataMgmtPlanPolicy.pdf" TargetMode="External"/><Relationship Id="rId5" Type="http://schemas.openxmlformats.org/officeDocument/2006/relationships/hyperlink" Target="http://www.nsf.gov/bfa/dias/policy/dmpfaqs.jsp" TargetMode="External"/><Relationship Id="rId4" Type="http://schemas.openxmlformats.org/officeDocument/2006/relationships/hyperlink" Target="http://www.nsf.gov/pubs/policydocs/pappguide/nsf13001/gpg_2.jsp#dm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hyperlink" Target="http://apr.sagepub.com/content/42/1/65"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1149350" y="835025"/>
            <a:ext cx="7737475" cy="1122363"/>
          </a:xfrm>
        </p:spPr>
        <p:txBody>
          <a:bodyPr/>
          <a:lstStyle/>
          <a:p>
            <a:pPr>
              <a:lnSpc>
                <a:spcPct val="90000"/>
              </a:lnSpc>
              <a:spcBef>
                <a:spcPct val="20000"/>
              </a:spcBef>
            </a:pPr>
            <a:r>
              <a:rPr lang="en-GB" altLang="en-US" sz="2800" b="1" smtClean="0"/>
              <a:t>Managing and Sharing Data and </a:t>
            </a:r>
            <a:br>
              <a:rPr lang="en-GB" altLang="en-US" sz="2800" b="1" smtClean="0"/>
            </a:br>
            <a:r>
              <a:rPr lang="en-GB" altLang="en-US" sz="2800" b="1" smtClean="0"/>
              <a:t>Achieving Research Transparency</a:t>
            </a:r>
            <a:endParaRPr lang="en-GB" altLang="en-US" sz="2800" smtClean="0"/>
          </a:p>
        </p:txBody>
      </p:sp>
      <p:sp>
        <p:nvSpPr>
          <p:cNvPr id="54275" name="Rectangle 10"/>
          <p:cNvSpPr>
            <a:spLocks noChangeArrowheads="1"/>
          </p:cNvSpPr>
          <p:nvPr/>
        </p:nvSpPr>
        <p:spPr bwMode="auto">
          <a:xfrm>
            <a:off x="860425" y="889000"/>
            <a:ext cx="288925" cy="10080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54276" name="Text Box 11"/>
          <p:cNvSpPr txBox="1">
            <a:spLocks noChangeArrowheads="1"/>
          </p:cNvSpPr>
          <p:nvPr/>
        </p:nvSpPr>
        <p:spPr bwMode="auto">
          <a:xfrm>
            <a:off x="1011238" y="1860550"/>
            <a:ext cx="8099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54277" name="TextBox 1"/>
          <p:cNvSpPr txBox="1">
            <a:spLocks noChangeArrowheads="1"/>
          </p:cNvSpPr>
          <p:nvPr/>
        </p:nvSpPr>
        <p:spPr bwMode="auto">
          <a:xfrm>
            <a:off x="317500" y="3190875"/>
            <a:ext cx="8569325"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2500" dirty="0"/>
              <a:t>Professor</a:t>
            </a:r>
          </a:p>
          <a:p>
            <a:pPr algn="ctr" eaLnBrk="1" hangingPunct="1">
              <a:spcBef>
                <a:spcPct val="0"/>
              </a:spcBef>
              <a:buClrTx/>
              <a:buFontTx/>
              <a:buNone/>
            </a:pPr>
            <a:r>
              <a:rPr lang="en-US" altLang="en-US" sz="2500" dirty="0"/>
              <a:t>Course Name</a:t>
            </a:r>
          </a:p>
          <a:p>
            <a:pPr algn="ctr" eaLnBrk="1" hangingPunct="1">
              <a:spcBef>
                <a:spcPct val="0"/>
              </a:spcBef>
              <a:buClrTx/>
              <a:buFontTx/>
              <a:buNone/>
            </a:pPr>
            <a:r>
              <a:rPr lang="en-US" altLang="en-US" sz="2500" dirty="0"/>
              <a:t>Date</a:t>
            </a:r>
          </a:p>
          <a:p>
            <a:pPr algn="ctr" eaLnBrk="1" hangingPunct="1">
              <a:spcBef>
                <a:spcPct val="0"/>
              </a:spcBef>
              <a:buClrTx/>
              <a:buFontTx/>
              <a:buNone/>
            </a:pPr>
            <a:endParaRPr lang="en-US" altLang="en-US" sz="2500" dirty="0"/>
          </a:p>
          <a:p>
            <a:pPr algn="ctr" eaLnBrk="1" hangingPunct="1">
              <a:spcBef>
                <a:spcPct val="0"/>
              </a:spcBef>
              <a:buClrTx/>
              <a:buFontTx/>
              <a:buNone/>
            </a:pPr>
            <a:endParaRPr lang="en-US" altLang="en-US" sz="2000" dirty="0"/>
          </a:p>
          <a:p>
            <a:pPr algn="ctr" eaLnBrk="1" hangingPunct="1">
              <a:spcBef>
                <a:spcPts val="600"/>
              </a:spcBef>
              <a:buClrTx/>
              <a:buNone/>
            </a:pPr>
            <a:r>
              <a:rPr lang="en-US" altLang="en-US" sz="2000" dirty="0" smtClean="0"/>
              <a:t>Drawing on </a:t>
            </a:r>
            <a:r>
              <a:rPr lang="en-US" altLang="en-US" sz="2000" smtClean="0"/>
              <a:t>materials </a:t>
            </a:r>
            <a:r>
              <a:rPr lang="en-US" altLang="en-US" sz="2000" smtClean="0"/>
              <a:t>assembled </a:t>
            </a:r>
            <a:r>
              <a:rPr lang="en-US" altLang="en-US" sz="2000" dirty="0" smtClean="0"/>
              <a:t>by the Qualitative Data Repository</a:t>
            </a:r>
            <a:r>
              <a:rPr lang="en-US" altLang="en-US" sz="2000" dirty="0"/>
              <a:t/>
            </a:r>
            <a:br>
              <a:rPr lang="en-US" altLang="en-US" sz="2000" dirty="0"/>
            </a:br>
            <a:r>
              <a:rPr lang="en-US" altLang="en-US" sz="1600" dirty="0"/>
              <a:t>Center for Qualitative and Multi-Method Inquiry | Maxwell School | Syracuse University </a:t>
            </a:r>
            <a:endParaRPr lang="en-US" altLang="en-US" sz="1600" dirty="0" smtClean="0"/>
          </a:p>
          <a:p>
            <a:pPr algn="ctr" eaLnBrk="1" hangingPunct="1">
              <a:spcBef>
                <a:spcPts val="0"/>
              </a:spcBef>
              <a:buClrTx/>
              <a:buFontTx/>
              <a:buNone/>
            </a:pPr>
            <a:r>
              <a:rPr lang="en-US" sz="1100" dirty="0" smtClean="0"/>
              <a:t>Some slides </a:t>
            </a:r>
            <a:r>
              <a:rPr lang="en-US" sz="1100" dirty="0" smtClean="0"/>
              <a:t>come from </a:t>
            </a:r>
            <a:r>
              <a:rPr lang="en-US" sz="1100" dirty="0"/>
              <a:t>a course co-taught by </a:t>
            </a:r>
            <a:r>
              <a:rPr lang="en-US" sz="1100" dirty="0" smtClean="0"/>
              <a:t>QDR </a:t>
            </a:r>
            <a:r>
              <a:rPr lang="en-US" sz="1100" dirty="0"/>
              <a:t>and the </a:t>
            </a:r>
            <a:r>
              <a:rPr lang="en-US" sz="1100" dirty="0">
                <a:hlinkClick r:id="rId3"/>
              </a:rPr>
              <a:t>UK Data Service</a:t>
            </a:r>
            <a:r>
              <a:rPr lang="en-US" sz="1100" dirty="0"/>
              <a:t>. All materials provided under a </a:t>
            </a:r>
            <a:r>
              <a:rPr lang="en-US" sz="1100" dirty="0">
                <a:hlinkClick r:id="rId4"/>
              </a:rPr>
              <a:t>CC-BY </a:t>
            </a:r>
            <a:r>
              <a:rPr lang="en-US" sz="1100" dirty="0" smtClean="0">
                <a:hlinkClick r:id="rId4"/>
              </a:rPr>
              <a:t>license</a:t>
            </a:r>
            <a:endParaRPr lang="en-US" sz="1100"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189038" y="419100"/>
            <a:ext cx="7704137" cy="474663"/>
          </a:xfrm>
        </p:spPr>
        <p:txBody>
          <a:bodyPr/>
          <a:lstStyle/>
          <a:p>
            <a:pPr>
              <a:lnSpc>
                <a:spcPct val="90000"/>
              </a:lnSpc>
              <a:spcBef>
                <a:spcPct val="20000"/>
              </a:spcBef>
            </a:pPr>
            <a:r>
              <a:rPr lang="en-GB" altLang="en-US" sz="2800" b="1" smtClean="0"/>
              <a:t>Securing Data</a:t>
            </a:r>
          </a:p>
        </p:txBody>
      </p:sp>
      <p:sp>
        <p:nvSpPr>
          <p:cNvPr id="69635"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963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69637"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69638" name="Rectangle 2"/>
          <p:cNvSpPr txBox="1">
            <a:spLocks noChangeArrowheads="1"/>
          </p:cNvSpPr>
          <p:nvPr/>
        </p:nvSpPr>
        <p:spPr bwMode="auto">
          <a:xfrm>
            <a:off x="719138" y="5049838"/>
            <a:ext cx="78486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eaLnBrk="1" hangingPunct="1">
              <a:spcBef>
                <a:spcPct val="0"/>
              </a:spcBef>
              <a:buClrTx/>
              <a:buFontTx/>
              <a:buNone/>
            </a:pPr>
            <a:endParaRPr lang="en-GB" altLang="en-US" sz="2200" b="1">
              <a:solidFill>
                <a:srgbClr val="000000"/>
              </a:solidFill>
            </a:endParaRPr>
          </a:p>
          <a:p>
            <a:pPr eaLnBrk="1" hangingPunct="1">
              <a:spcBef>
                <a:spcPct val="0"/>
              </a:spcBef>
              <a:buClrTx/>
              <a:buFontTx/>
              <a:buNone/>
            </a:pPr>
            <a:endParaRPr lang="en-GB" altLang="en-US" sz="2200" b="1">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69639" name="Rectangle 1"/>
          <p:cNvSpPr>
            <a:spLocks noChangeArrowheads="1"/>
          </p:cNvSpPr>
          <p:nvPr/>
        </p:nvSpPr>
        <p:spPr bwMode="auto">
          <a:xfrm>
            <a:off x="900113" y="1349375"/>
            <a:ext cx="80645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defTabSz="201613">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defTabSz="201613">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defTabSz="201613">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defTabSz="201613">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defTabSz="201613">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FontTx/>
              <a:buNone/>
            </a:pPr>
            <a:endParaRPr lang="en-GB" altLang="en-US">
              <a:solidFill>
                <a:srgbClr val="000000"/>
              </a:solidFill>
            </a:endParaRPr>
          </a:p>
          <a:p>
            <a:endParaRPr lang="en-GB" altLang="en-US">
              <a:solidFill>
                <a:srgbClr val="000000"/>
              </a:solidFill>
            </a:endParaRPr>
          </a:p>
          <a:p>
            <a:endParaRPr lang="en-GB" altLang="en-US">
              <a:solidFill>
                <a:srgbClr val="000000"/>
              </a:solidFill>
            </a:endParaRPr>
          </a:p>
          <a:p>
            <a:pPr lvl="1">
              <a:lnSpc>
                <a:spcPct val="90000"/>
              </a:lnSpc>
              <a:buClr>
                <a:srgbClr val="0070C0"/>
              </a:buClr>
              <a:buFont typeface="Arial" panose="020B0604020202020204" pitchFamily="34" charset="0"/>
              <a:buChar char="→"/>
            </a:pPr>
            <a:endParaRPr lang="en-GB" altLang="en-US">
              <a:solidFill>
                <a:srgbClr val="000000"/>
              </a:solidFill>
            </a:endParaRPr>
          </a:p>
          <a:p>
            <a:pPr>
              <a:lnSpc>
                <a:spcPct val="90000"/>
              </a:lnSpc>
            </a:pPr>
            <a:endParaRPr lang="en-GB" altLang="en-US" sz="2800">
              <a:solidFill>
                <a:srgbClr val="000000"/>
              </a:solidFill>
            </a:endParaRPr>
          </a:p>
          <a:p>
            <a:pPr>
              <a:lnSpc>
                <a:spcPct val="90000"/>
              </a:lnSpc>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ct val="0"/>
              </a:spcBef>
              <a:buClrTx/>
              <a:buFontTx/>
              <a:buNone/>
            </a:pPr>
            <a:endParaRPr lang="en-US" altLang="en-US" sz="2000">
              <a:solidFill>
                <a:srgbClr val="000000"/>
              </a:solidFill>
            </a:endParaRPr>
          </a:p>
        </p:txBody>
      </p:sp>
      <p:sp>
        <p:nvSpPr>
          <p:cNvPr id="69640" name="Rectangle 1"/>
          <p:cNvSpPr>
            <a:spLocks noChangeArrowheads="1"/>
          </p:cNvSpPr>
          <p:nvPr/>
        </p:nvSpPr>
        <p:spPr bwMode="auto">
          <a:xfrm>
            <a:off x="728663" y="1216025"/>
            <a:ext cx="8118475"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1440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a:t>Strategies to keep your data secure</a:t>
            </a:r>
          </a:p>
          <a:p>
            <a:pPr>
              <a:buClr>
                <a:srgbClr val="0070C0"/>
              </a:buClr>
            </a:pPr>
            <a:r>
              <a:rPr lang="en-GB" altLang="en-US"/>
              <a:t>Employ on all of your devices, everywhere you work</a:t>
            </a:r>
            <a:endParaRPr lang="en-US" altLang="en-US"/>
          </a:p>
          <a:p>
            <a:pPr>
              <a:buClr>
                <a:srgbClr val="0070C0"/>
              </a:buClr>
            </a:pPr>
            <a:r>
              <a:rPr lang="en-US" altLang="en-US"/>
              <a:t>Max. precautions with personal data/sensitive materials </a:t>
            </a:r>
          </a:p>
          <a:p>
            <a:pPr>
              <a:buClr>
                <a:srgbClr val="0070C0"/>
              </a:buClr>
            </a:pPr>
            <a:r>
              <a:rPr lang="en-US" altLang="en-US"/>
              <a:t>Transferring data </a:t>
            </a:r>
          </a:p>
          <a:p>
            <a:pPr lvl="1">
              <a:buClr>
                <a:srgbClr val="0070C0"/>
              </a:buClr>
              <a:buFont typeface="Arial" panose="020B0604020202020204" pitchFamily="34" charset="0"/>
              <a:buChar char="→"/>
            </a:pPr>
            <a:r>
              <a:rPr lang="en-GB" altLang="en-US"/>
              <a:t>Don’t email if at all sensitive!</a:t>
            </a:r>
          </a:p>
          <a:p>
            <a:pPr lvl="1">
              <a:buClr>
                <a:srgbClr val="0070C0"/>
              </a:buClr>
              <a:buFont typeface="Arial" panose="020B0604020202020204" pitchFamily="34" charset="0"/>
              <a:buChar char="→"/>
            </a:pPr>
            <a:r>
              <a:rPr lang="en-GB" altLang="en-US"/>
              <a:t>Content management systems </a:t>
            </a:r>
            <a:endParaRPr lang="en-US" altLang="en-US"/>
          </a:p>
          <a:p>
            <a:pPr lvl="1">
              <a:buClr>
                <a:srgbClr val="0070C0"/>
              </a:buClr>
              <a:buFont typeface="Arial" panose="020B0604020202020204" pitchFamily="34" charset="0"/>
              <a:buChar char="→"/>
            </a:pPr>
            <a:r>
              <a:rPr lang="en-GB" altLang="en-US"/>
              <a:t>Secure file transfer protocol (ftp)</a:t>
            </a:r>
            <a:endParaRPr lang="en-US" altLang="en-US"/>
          </a:p>
          <a:p>
            <a:pPr lvl="1">
              <a:buClr>
                <a:srgbClr val="0070C0"/>
              </a:buClr>
              <a:buFont typeface="Arial" panose="020B0604020202020204" pitchFamily="34" charset="0"/>
              <a:buChar char="→"/>
            </a:pPr>
            <a:r>
              <a:rPr lang="en-US" altLang="en-US"/>
              <a:t>Commercial systems </a:t>
            </a:r>
          </a:p>
          <a:p>
            <a:pPr lvl="1">
              <a:buClr>
                <a:srgbClr val="0070C0"/>
              </a:buClr>
              <a:buFont typeface="Arial" panose="020B0604020202020204" pitchFamily="34" charset="0"/>
              <a:buChar char="→"/>
            </a:pPr>
            <a:r>
              <a:rPr lang="en-GB" altLang="en-US"/>
              <a:t>Consider encryption</a:t>
            </a:r>
            <a:endParaRPr lang="en-US" altLang="en-US"/>
          </a:p>
          <a:p>
            <a:pPr lvl="2">
              <a:buClr>
                <a:srgbClr val="0070C0"/>
              </a:buClr>
            </a:pPr>
            <a:r>
              <a:rPr lang="en-GB" altLang="en-US"/>
              <a:t>Pretty Good Privacy (PGP)</a:t>
            </a:r>
          </a:p>
          <a:p>
            <a:pPr lvl="2">
              <a:buClr>
                <a:srgbClr val="0070C0"/>
              </a:buClr>
            </a:pPr>
            <a:r>
              <a:rPr lang="en-US" altLang="en-US"/>
              <a:t>BitLocker</a:t>
            </a:r>
            <a:endParaRPr lang="en-US" altLang="en-US" sz="1000"/>
          </a:p>
          <a:p>
            <a:pPr eaLnBrk="1" hangingPunct="1">
              <a:spcBef>
                <a:spcPct val="0"/>
              </a:spcBef>
              <a:buClr>
                <a:srgbClr val="0070C0"/>
              </a:buClr>
            </a:pPr>
            <a:r>
              <a:rPr lang="en-GB" altLang="en-US"/>
              <a:t>Data/ equipment (beware of and resist mandates to destroy your data!)</a:t>
            </a:r>
            <a:endParaRPr lang="en-US" altLang="en-US"/>
          </a:p>
          <a:p>
            <a:pPr lvl="1" eaLnBrk="1" hangingPunct="1">
              <a:spcBef>
                <a:spcPct val="0"/>
              </a:spcBef>
              <a:buClrTx/>
              <a:buFontTx/>
              <a:buNone/>
            </a:pPr>
            <a:endParaRPr lang="en-GB" altLang="en-US" sz="2000" i="1">
              <a:solidFill>
                <a:srgbClr val="000000"/>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1189038" y="420688"/>
            <a:ext cx="7704137" cy="474662"/>
          </a:xfrm>
        </p:spPr>
        <p:txBody>
          <a:bodyPr/>
          <a:lstStyle/>
          <a:p>
            <a:pPr>
              <a:lnSpc>
                <a:spcPct val="90000"/>
              </a:lnSpc>
              <a:spcBef>
                <a:spcPct val="20000"/>
              </a:spcBef>
            </a:pPr>
            <a:r>
              <a:rPr lang="en-GB" altLang="en-US" sz="2800" b="1" smtClean="0"/>
              <a:t>Backing Up and Storing Data</a:t>
            </a:r>
          </a:p>
        </p:txBody>
      </p:sp>
      <p:sp>
        <p:nvSpPr>
          <p:cNvPr id="7168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71684"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7168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71686" name="Rectangle 2"/>
          <p:cNvSpPr txBox="1">
            <a:spLocks noChangeArrowheads="1"/>
          </p:cNvSpPr>
          <p:nvPr/>
        </p:nvSpPr>
        <p:spPr bwMode="auto">
          <a:xfrm>
            <a:off x="5003800" y="6092825"/>
            <a:ext cx="41052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ts val="1800"/>
              </a:spcBef>
              <a:buClrTx/>
              <a:buFontTx/>
              <a:buNone/>
            </a:pPr>
            <a:r>
              <a:rPr lang="en-GB" altLang="en-US" sz="1800" b="1" i="1"/>
              <a:t>Data Inferno -- It can happen to you!</a:t>
            </a:r>
          </a:p>
        </p:txBody>
      </p:sp>
      <p:sp>
        <p:nvSpPr>
          <p:cNvPr id="71687" name="Rectangle 1"/>
          <p:cNvSpPr>
            <a:spLocks noChangeArrowheads="1"/>
          </p:cNvSpPr>
          <p:nvPr/>
        </p:nvSpPr>
        <p:spPr bwMode="auto">
          <a:xfrm>
            <a:off x="900113" y="1349375"/>
            <a:ext cx="80645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defTabSz="201613">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defTabSz="201613">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defTabSz="201613">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defTabSz="201613">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defTabSz="201613">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FontTx/>
              <a:buNone/>
            </a:pPr>
            <a:endParaRPr lang="en-GB" altLang="en-US">
              <a:solidFill>
                <a:srgbClr val="000000"/>
              </a:solidFill>
            </a:endParaRPr>
          </a:p>
          <a:p>
            <a:endParaRPr lang="en-GB" altLang="en-US">
              <a:solidFill>
                <a:srgbClr val="000000"/>
              </a:solidFill>
            </a:endParaRPr>
          </a:p>
          <a:p>
            <a:endParaRPr lang="en-GB" altLang="en-US">
              <a:solidFill>
                <a:srgbClr val="000000"/>
              </a:solidFill>
            </a:endParaRPr>
          </a:p>
          <a:p>
            <a:pPr lvl="1">
              <a:lnSpc>
                <a:spcPct val="90000"/>
              </a:lnSpc>
              <a:buClr>
                <a:srgbClr val="0070C0"/>
              </a:buClr>
              <a:buFont typeface="Arial" panose="020B0604020202020204" pitchFamily="34" charset="0"/>
              <a:buChar char="→"/>
            </a:pPr>
            <a:endParaRPr lang="en-GB" altLang="en-US">
              <a:solidFill>
                <a:srgbClr val="000000"/>
              </a:solidFill>
            </a:endParaRPr>
          </a:p>
          <a:p>
            <a:pPr>
              <a:lnSpc>
                <a:spcPct val="90000"/>
              </a:lnSpc>
            </a:pPr>
            <a:endParaRPr lang="en-GB" altLang="en-US" sz="2800">
              <a:solidFill>
                <a:srgbClr val="000000"/>
              </a:solidFill>
            </a:endParaRPr>
          </a:p>
          <a:p>
            <a:pPr>
              <a:lnSpc>
                <a:spcPct val="90000"/>
              </a:lnSpc>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ct val="0"/>
              </a:spcBef>
              <a:buClrTx/>
              <a:buFontTx/>
              <a:buNone/>
            </a:pPr>
            <a:endParaRPr lang="en-US" altLang="en-US" sz="2000">
              <a:solidFill>
                <a:srgbClr val="000000"/>
              </a:solidFill>
            </a:endParaRPr>
          </a:p>
        </p:txBody>
      </p:sp>
      <p:sp>
        <p:nvSpPr>
          <p:cNvPr id="71688" name="Rectangle 1"/>
          <p:cNvSpPr>
            <a:spLocks noChangeArrowheads="1"/>
          </p:cNvSpPr>
          <p:nvPr/>
        </p:nvSpPr>
        <p:spPr bwMode="auto">
          <a:xfrm>
            <a:off x="719138" y="1247775"/>
            <a:ext cx="8118475"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1440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ts val="600"/>
              </a:spcBef>
              <a:buClr>
                <a:srgbClr val="0070C0"/>
              </a:buClr>
            </a:pPr>
            <a:r>
              <a:rPr lang="en-GB" altLang="en-US">
                <a:solidFill>
                  <a:srgbClr val="000000"/>
                </a:solidFill>
              </a:rPr>
              <a:t>Back-ups: additional copies that can be used to restore originals</a:t>
            </a:r>
          </a:p>
          <a:p>
            <a:pPr eaLnBrk="1" hangingPunct="1">
              <a:spcBef>
                <a:spcPts val="600"/>
              </a:spcBef>
              <a:buClr>
                <a:srgbClr val="0070C0"/>
              </a:buClr>
            </a:pPr>
            <a:r>
              <a:rPr lang="en-GB" altLang="en-US">
                <a:solidFill>
                  <a:srgbClr val="000000"/>
                </a:solidFill>
              </a:rPr>
              <a:t>Protects against: software/hardware failure, malicious attack, natural disasters, YOU!</a:t>
            </a:r>
          </a:p>
          <a:p>
            <a:pPr eaLnBrk="1" hangingPunct="1">
              <a:spcBef>
                <a:spcPts val="600"/>
              </a:spcBef>
              <a:buClr>
                <a:srgbClr val="0070C0"/>
              </a:buClr>
            </a:pPr>
            <a:r>
              <a:rPr lang="en-GB" altLang="en-US">
                <a:solidFill>
                  <a:srgbClr val="000000"/>
                </a:solidFill>
              </a:rPr>
              <a:t>Have a back-up strategy!</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Find out relevant retention policies</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What?</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Where?</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How often?</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Manual vs. automatic?</a:t>
            </a:r>
          </a:p>
          <a:p>
            <a:pPr lvl="1" eaLnBrk="1" hangingPunct="1">
              <a:spcBef>
                <a:spcPts val="600"/>
              </a:spcBef>
              <a:buClr>
                <a:srgbClr val="0070C0"/>
              </a:buClr>
              <a:buFont typeface="Arial" panose="020B0604020202020204" pitchFamily="34" charset="0"/>
              <a:buChar char="→"/>
            </a:pPr>
            <a:r>
              <a:rPr lang="en-GB" altLang="en-US" sz="2400">
                <a:solidFill>
                  <a:srgbClr val="000000"/>
                </a:solidFill>
              </a:rPr>
              <a:t>No internet?</a:t>
            </a:r>
          </a:p>
          <a:p>
            <a:pPr eaLnBrk="1" hangingPunct="1">
              <a:spcBef>
                <a:spcPts val="600"/>
              </a:spcBef>
              <a:buClr>
                <a:srgbClr val="0070C0"/>
              </a:buClr>
            </a:pPr>
            <a:r>
              <a:rPr lang="en-GB" altLang="en-US">
                <a:solidFill>
                  <a:srgbClr val="000000"/>
                </a:solidFill>
              </a:rPr>
              <a:t>CHECK!</a:t>
            </a:r>
          </a:p>
        </p:txBody>
      </p:sp>
      <p:pic>
        <p:nvPicPr>
          <p:cNvPr id="7168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0" y="3933825"/>
            <a:ext cx="4029075"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ltLang="en-US" sz="2800" b="1" smtClean="0"/>
              <a:t>Research (Data) Lifecycle</a:t>
            </a:r>
            <a:endParaRPr lang="en-US" altLang="en-US" sz="2800" b="1" smtClean="0"/>
          </a:p>
        </p:txBody>
      </p:sp>
      <p:pic>
        <p:nvPicPr>
          <p:cNvPr id="20275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495425" y="1506538"/>
            <a:ext cx="6389688" cy="4514850"/>
          </a:xfrm>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sp>
        <p:nvSpPr>
          <p:cNvPr id="73732" name="Text Box 4"/>
          <p:cNvSpPr txBox="1">
            <a:spLocks noChangeArrowheads="1"/>
          </p:cNvSpPr>
          <p:nvPr/>
        </p:nvSpPr>
        <p:spPr bwMode="auto">
          <a:xfrm>
            <a:off x="2987675" y="6461125"/>
            <a:ext cx="3600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2000">
                <a:solidFill>
                  <a:srgbClr val="000000"/>
                </a:solidFill>
              </a:rPr>
              <a:t>Green and Gutmann, 2007</a:t>
            </a:r>
            <a:endParaRPr lang="en-US" altLang="en-US" sz="2000">
              <a:solidFill>
                <a:srgbClr val="000000"/>
              </a:solidFill>
            </a:endParaRPr>
          </a:p>
        </p:txBody>
      </p:sp>
      <p:sp>
        <p:nvSpPr>
          <p:cNvPr id="73733" name="Rectangle 10"/>
          <p:cNvSpPr>
            <a:spLocks noChangeArrowheads="1"/>
          </p:cNvSpPr>
          <p:nvPr/>
        </p:nvSpPr>
        <p:spPr bwMode="auto">
          <a:xfrm>
            <a:off x="900113" y="260350"/>
            <a:ext cx="288925" cy="576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187450" y="188913"/>
            <a:ext cx="7561263" cy="576262"/>
          </a:xfrm>
        </p:spPr>
        <p:txBody>
          <a:bodyPr/>
          <a:lstStyle/>
          <a:p>
            <a:r>
              <a:rPr lang="en-GB" altLang="en-US" sz="2800" b="1" smtClean="0"/>
              <a:t>Research (Data) Lifecycle:</a:t>
            </a:r>
            <a:br>
              <a:rPr lang="en-GB" altLang="en-US" sz="2800" b="1" smtClean="0"/>
            </a:br>
            <a:r>
              <a:rPr lang="en-GB" altLang="en-US" sz="2800" b="1" smtClean="0"/>
              <a:t>Key Data Management Intervention Points</a:t>
            </a:r>
            <a:endParaRPr lang="en-US" altLang="en-US" sz="2800" b="1" smtClean="0"/>
          </a:p>
        </p:txBody>
      </p:sp>
      <p:pic>
        <p:nvPicPr>
          <p:cNvPr id="20275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47813" y="1628775"/>
            <a:ext cx="5980112" cy="4225925"/>
          </a:xfrm>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sp>
        <p:nvSpPr>
          <p:cNvPr id="202756" name="Text Box 4"/>
          <p:cNvSpPr txBox="1">
            <a:spLocks noChangeArrowheads="1"/>
          </p:cNvSpPr>
          <p:nvPr/>
        </p:nvSpPr>
        <p:spPr bwMode="auto">
          <a:xfrm>
            <a:off x="2987675" y="6534150"/>
            <a:ext cx="3600450" cy="396875"/>
          </a:xfrm>
          <a:prstGeom prst="rect">
            <a:avLst/>
          </a:prstGeom>
          <a:noFill/>
          <a:ln>
            <a:noFill/>
          </a:ln>
          <a:effectLst/>
          <a:extLst/>
        </p:spPr>
        <p:txBody>
          <a:bodyPr>
            <a:spAutoFit/>
          </a:bodyPr>
          <a:lstStyle>
            <a:lvl1pPr>
              <a:defRPr sz="2400">
                <a:solidFill>
                  <a:schemeClr val="tx1"/>
                </a:solidFill>
                <a:latin typeface="Arial" charset="0"/>
                <a:ea typeface="ＭＳ Ｐゴシック" charset="0"/>
                <a:cs typeface="ＭＳ Ｐゴシック" charset="0"/>
              </a:defRPr>
            </a:lvl1pPr>
            <a:lvl2pPr>
              <a:defRPr sz="22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sz="1600">
                <a:solidFill>
                  <a:schemeClr val="tx1"/>
                </a:solidFill>
                <a:latin typeface="Arial" charset="0"/>
                <a:ea typeface="ＭＳ Ｐゴシック" charset="0"/>
              </a:defRPr>
            </a:lvl5pPr>
            <a:lvl6pPr>
              <a:defRPr sz="1600">
                <a:solidFill>
                  <a:schemeClr val="tx1"/>
                </a:solidFill>
                <a:latin typeface="Arial" charset="0"/>
                <a:ea typeface="ＭＳ Ｐゴシック" charset="0"/>
              </a:defRPr>
            </a:lvl6pPr>
            <a:lvl7pPr>
              <a:defRPr sz="1600">
                <a:solidFill>
                  <a:schemeClr val="tx1"/>
                </a:solidFill>
                <a:latin typeface="Arial" charset="0"/>
                <a:ea typeface="ＭＳ Ｐゴシック" charset="0"/>
              </a:defRPr>
            </a:lvl7pPr>
            <a:lvl8pPr>
              <a:defRPr sz="1600">
                <a:solidFill>
                  <a:schemeClr val="tx1"/>
                </a:solidFill>
                <a:latin typeface="Arial" charset="0"/>
                <a:ea typeface="ＭＳ Ｐゴシック" charset="0"/>
              </a:defRPr>
            </a:lvl8pPr>
            <a:lvl9pPr>
              <a:defRPr sz="1600">
                <a:solidFill>
                  <a:schemeClr val="tx1"/>
                </a:solidFill>
                <a:latin typeface="Arial" charset="0"/>
                <a:ea typeface="ＭＳ Ｐゴシック" charset="0"/>
              </a:defRPr>
            </a:lvl9pPr>
          </a:lstStyle>
          <a:p>
            <a:pPr fontAlgn="auto">
              <a:spcBef>
                <a:spcPct val="50000"/>
              </a:spcBef>
              <a:spcAft>
                <a:spcPts val="0"/>
              </a:spcAft>
              <a:defRPr/>
            </a:pPr>
            <a:r>
              <a:rPr lang="en-GB" sz="2000" kern="0" dirty="0">
                <a:solidFill>
                  <a:srgbClr val="000000"/>
                </a:solidFill>
              </a:rPr>
              <a:t>Green and Gutmann, 2007</a:t>
            </a:r>
            <a:endParaRPr lang="en-US" sz="2000" kern="0" dirty="0">
              <a:solidFill>
                <a:srgbClr val="000000"/>
              </a:solidFill>
            </a:endParaRPr>
          </a:p>
        </p:txBody>
      </p:sp>
      <p:sp>
        <p:nvSpPr>
          <p:cNvPr id="22532" name="Text Box 5"/>
          <p:cNvSpPr txBox="1">
            <a:spLocks noChangeArrowheads="1"/>
          </p:cNvSpPr>
          <p:nvPr/>
        </p:nvSpPr>
        <p:spPr bwMode="auto">
          <a:xfrm>
            <a:off x="6950075" y="1052513"/>
            <a:ext cx="2159000" cy="1169987"/>
          </a:xfrm>
          <a:prstGeom prst="rect">
            <a:avLst/>
          </a:prstGeom>
          <a:solidFill>
            <a:srgbClr val="0070C0">
              <a:alpha val="56862"/>
            </a:srgbClr>
          </a:solidFill>
          <a:ln w="9525">
            <a:solidFill>
              <a:srgbClr val="993366"/>
            </a:solidFill>
            <a:miter lim="800000"/>
            <a:headEnd/>
            <a:tailEnd/>
          </a:ln>
        </p:spPr>
        <p:txBody>
          <a:bodyPr>
            <a:spAutoFit/>
          </a:bodyPr>
          <a:lstStyle>
            <a:lvl1pPr marL="171450" indent="-1714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spcBef>
                <a:spcPts val="0"/>
              </a:spcBef>
              <a:spcAft>
                <a:spcPts val="0"/>
              </a:spcAft>
              <a:buFontTx/>
              <a:buChar char="•"/>
              <a:defRPr/>
            </a:pPr>
            <a:r>
              <a:rPr lang="en-GB" altLang="en-US" sz="1400" kern="0" dirty="0">
                <a:solidFill>
                  <a:srgbClr val="000000"/>
                </a:solidFill>
              </a:rPr>
              <a:t>Decision re: sharing (venue, conditions)</a:t>
            </a:r>
          </a:p>
          <a:p>
            <a:pPr fontAlgn="auto">
              <a:spcBef>
                <a:spcPts val="0"/>
              </a:spcBef>
              <a:spcAft>
                <a:spcPts val="0"/>
              </a:spcAft>
              <a:buFontTx/>
              <a:buChar char="•"/>
              <a:defRPr/>
            </a:pPr>
            <a:r>
              <a:rPr lang="en-GB" altLang="en-US" sz="1400" kern="0" dirty="0">
                <a:solidFill>
                  <a:srgbClr val="000000"/>
                </a:solidFill>
              </a:rPr>
              <a:t>Consent form design</a:t>
            </a:r>
          </a:p>
          <a:p>
            <a:pPr fontAlgn="auto">
              <a:spcBef>
                <a:spcPts val="0"/>
              </a:spcBef>
              <a:spcAft>
                <a:spcPts val="0"/>
              </a:spcAft>
              <a:buFontTx/>
              <a:buChar char="•"/>
              <a:defRPr/>
            </a:pPr>
            <a:r>
              <a:rPr lang="en-GB" altLang="en-US" sz="1400" kern="0" dirty="0">
                <a:solidFill>
                  <a:srgbClr val="000000"/>
                </a:solidFill>
              </a:rPr>
              <a:t>Decisions re: ALL standards </a:t>
            </a:r>
            <a:endParaRPr lang="en-US" altLang="en-US" sz="1400" kern="0" dirty="0">
              <a:solidFill>
                <a:srgbClr val="000000"/>
              </a:solidFill>
            </a:endParaRPr>
          </a:p>
        </p:txBody>
      </p:sp>
      <p:sp>
        <p:nvSpPr>
          <p:cNvPr id="202758" name="Line 6"/>
          <p:cNvSpPr>
            <a:spLocks noChangeShapeType="1"/>
          </p:cNvSpPr>
          <p:nvPr/>
        </p:nvSpPr>
        <p:spPr bwMode="auto">
          <a:xfrm flipH="1">
            <a:off x="6443663" y="2852738"/>
            <a:ext cx="504825" cy="215900"/>
          </a:xfrm>
          <a:prstGeom prst="line">
            <a:avLst/>
          </a:prstGeom>
          <a:noFill/>
          <a:ln w="9525">
            <a:solidFill>
              <a:schemeClr val="tx1"/>
            </a:solidFill>
            <a:round/>
            <a:headEnd/>
            <a:tailEnd type="triangle" w="med" len="med"/>
          </a:ln>
          <a:effectLst/>
          <a:extLst/>
        </p:spPr>
        <p:txBody>
          <a:bodyPr/>
          <a:lstStyle/>
          <a:p>
            <a:pPr eaLnBrk="1" fontAlgn="auto" hangingPunct="1">
              <a:spcBef>
                <a:spcPts val="0"/>
              </a:spcBef>
              <a:spcAft>
                <a:spcPts val="0"/>
              </a:spcAft>
              <a:defRPr/>
            </a:pPr>
            <a:endParaRPr lang="en-US" kern="0" dirty="0">
              <a:solidFill>
                <a:sysClr val="windowText" lastClr="000000"/>
              </a:solidFill>
              <a:latin typeface="Arial" charset="0"/>
              <a:ea typeface="ＭＳ Ｐゴシック" charset="0"/>
              <a:cs typeface="ＭＳ Ｐゴシック" charset="0"/>
            </a:endParaRPr>
          </a:p>
        </p:txBody>
      </p:sp>
      <p:sp>
        <p:nvSpPr>
          <p:cNvPr id="22534" name="Text Box 7"/>
          <p:cNvSpPr txBox="1">
            <a:spLocks noChangeArrowheads="1"/>
          </p:cNvSpPr>
          <p:nvPr/>
        </p:nvSpPr>
        <p:spPr bwMode="auto">
          <a:xfrm>
            <a:off x="6950075" y="2276475"/>
            <a:ext cx="2159000" cy="1168400"/>
          </a:xfrm>
          <a:prstGeom prst="rect">
            <a:avLst/>
          </a:prstGeom>
          <a:solidFill>
            <a:srgbClr val="0070C0">
              <a:alpha val="56862"/>
            </a:srgbClr>
          </a:solidFill>
          <a:ln w="9525">
            <a:solidFill>
              <a:srgbClr val="993366"/>
            </a:solidFill>
            <a:miter lim="800000"/>
            <a:headEnd/>
            <a:tailEnd/>
          </a:ln>
        </p:spPr>
        <p:txBody>
          <a:bodyPr>
            <a:spAutoFit/>
          </a:bodyPr>
          <a:lstStyle>
            <a:lvl1pPr marL="171450" indent="-1714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spcBef>
                <a:spcPct val="50000"/>
              </a:spcBef>
              <a:spcAft>
                <a:spcPts val="0"/>
              </a:spcAft>
              <a:buFontTx/>
              <a:buChar char="•"/>
              <a:defRPr/>
            </a:pPr>
            <a:r>
              <a:rPr lang="en-GB" altLang="en-US" sz="1400" kern="0" dirty="0">
                <a:solidFill>
                  <a:srgbClr val="000000"/>
                </a:solidFill>
              </a:rPr>
              <a:t>Metadata template</a:t>
            </a:r>
          </a:p>
          <a:p>
            <a:pPr fontAlgn="auto">
              <a:spcBef>
                <a:spcPts val="0"/>
              </a:spcBef>
              <a:spcAft>
                <a:spcPts val="0"/>
              </a:spcAft>
              <a:buFontTx/>
              <a:buChar char="•"/>
              <a:defRPr/>
            </a:pPr>
            <a:r>
              <a:rPr lang="en-GB" altLang="en-US" sz="1400" kern="0" dirty="0">
                <a:solidFill>
                  <a:srgbClr val="000000"/>
                </a:solidFill>
              </a:rPr>
              <a:t>Documentation template</a:t>
            </a:r>
          </a:p>
          <a:p>
            <a:pPr fontAlgn="auto">
              <a:spcBef>
                <a:spcPts val="0"/>
              </a:spcBef>
              <a:spcAft>
                <a:spcPts val="0"/>
              </a:spcAft>
              <a:buFontTx/>
              <a:buChar char="•"/>
              <a:defRPr/>
            </a:pPr>
            <a:r>
              <a:rPr lang="en-GB" altLang="en-US" sz="1400" kern="0" dirty="0">
                <a:solidFill>
                  <a:srgbClr val="000000"/>
                </a:solidFill>
              </a:rPr>
              <a:t>Transcription template</a:t>
            </a:r>
          </a:p>
          <a:p>
            <a:pPr fontAlgn="auto">
              <a:spcBef>
                <a:spcPts val="0"/>
              </a:spcBef>
              <a:spcAft>
                <a:spcPts val="0"/>
              </a:spcAft>
              <a:buFontTx/>
              <a:buChar char="•"/>
              <a:defRPr/>
            </a:pPr>
            <a:r>
              <a:rPr lang="en-GB" altLang="en-US" sz="1400" kern="0" dirty="0">
                <a:solidFill>
                  <a:srgbClr val="000000"/>
                </a:solidFill>
              </a:rPr>
              <a:t>Organization decided</a:t>
            </a:r>
          </a:p>
        </p:txBody>
      </p:sp>
      <p:sp>
        <p:nvSpPr>
          <p:cNvPr id="202760" name="Line 8"/>
          <p:cNvSpPr>
            <a:spLocks noChangeShapeType="1"/>
          </p:cNvSpPr>
          <p:nvPr/>
        </p:nvSpPr>
        <p:spPr bwMode="auto">
          <a:xfrm flipH="1">
            <a:off x="6372225" y="2133600"/>
            <a:ext cx="576263" cy="719138"/>
          </a:xfrm>
          <a:prstGeom prst="line">
            <a:avLst/>
          </a:prstGeom>
          <a:noFill/>
          <a:ln w="9525">
            <a:solidFill>
              <a:schemeClr val="tx1"/>
            </a:solidFill>
            <a:round/>
            <a:headEnd/>
            <a:tailEnd type="triangle" w="med" len="med"/>
          </a:ln>
          <a:effectLst/>
          <a:extLst/>
        </p:spPr>
        <p:txBody>
          <a:bodyPr/>
          <a:lstStyle/>
          <a:p>
            <a:pPr eaLnBrk="1" fontAlgn="auto" hangingPunct="1">
              <a:spcBef>
                <a:spcPts val="0"/>
              </a:spcBef>
              <a:spcAft>
                <a:spcPts val="0"/>
              </a:spcAft>
              <a:defRPr/>
            </a:pPr>
            <a:endParaRPr lang="en-US" kern="0" dirty="0">
              <a:solidFill>
                <a:sysClr val="windowText" lastClr="000000"/>
              </a:solidFill>
              <a:latin typeface="Arial" charset="0"/>
              <a:ea typeface="ＭＳ Ｐゴシック" charset="0"/>
              <a:cs typeface="ＭＳ Ｐゴシック" charset="0"/>
            </a:endParaRPr>
          </a:p>
        </p:txBody>
      </p:sp>
      <p:sp>
        <p:nvSpPr>
          <p:cNvPr id="22536" name="Text Box 9"/>
          <p:cNvSpPr txBox="1">
            <a:spLocks noChangeArrowheads="1"/>
          </p:cNvSpPr>
          <p:nvPr/>
        </p:nvSpPr>
        <p:spPr bwMode="auto">
          <a:xfrm>
            <a:off x="6877050" y="4926013"/>
            <a:ext cx="2087563" cy="1600200"/>
          </a:xfrm>
          <a:prstGeom prst="rect">
            <a:avLst/>
          </a:prstGeom>
          <a:solidFill>
            <a:srgbClr val="0070C0">
              <a:alpha val="56862"/>
            </a:srgbClr>
          </a:solidFill>
          <a:ln w="9525">
            <a:solidFill>
              <a:srgbClr val="993366"/>
            </a:solidFill>
            <a:miter lim="800000"/>
            <a:headEnd/>
            <a:tailEnd/>
          </a:ln>
        </p:spPr>
        <p:txBody>
          <a:bodyPr>
            <a:spAutoFit/>
          </a:bodyPr>
          <a:lstStyle>
            <a:lvl1pPr marL="171450" indent="-1714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spcBef>
                <a:spcPts val="0"/>
              </a:spcBef>
              <a:spcAft>
                <a:spcPts val="0"/>
              </a:spcAft>
              <a:buFontTx/>
              <a:buChar char="•"/>
              <a:defRPr/>
            </a:pPr>
            <a:r>
              <a:rPr lang="en-GB" altLang="en-US" sz="1400" kern="0" dirty="0">
                <a:solidFill>
                  <a:srgbClr val="000000"/>
                </a:solidFill>
              </a:rPr>
              <a:t>Back up</a:t>
            </a:r>
          </a:p>
          <a:p>
            <a:pPr fontAlgn="auto">
              <a:spcBef>
                <a:spcPts val="0"/>
              </a:spcBef>
              <a:spcAft>
                <a:spcPts val="0"/>
              </a:spcAft>
              <a:buFontTx/>
              <a:buChar char="•"/>
              <a:defRPr/>
            </a:pPr>
            <a:r>
              <a:rPr lang="en-GB" altLang="en-US" sz="1400" kern="0" dirty="0">
                <a:solidFill>
                  <a:srgbClr val="000000"/>
                </a:solidFill>
              </a:rPr>
              <a:t>Extract metadata</a:t>
            </a:r>
          </a:p>
          <a:p>
            <a:pPr fontAlgn="auto">
              <a:spcBef>
                <a:spcPts val="0"/>
              </a:spcBef>
              <a:spcAft>
                <a:spcPts val="0"/>
              </a:spcAft>
              <a:buFontTx/>
              <a:buChar char="•"/>
              <a:defRPr/>
            </a:pPr>
            <a:r>
              <a:rPr lang="en-GB" altLang="en-US" sz="1400" kern="0" dirty="0">
                <a:solidFill>
                  <a:srgbClr val="000000"/>
                </a:solidFill>
              </a:rPr>
              <a:t>Document</a:t>
            </a:r>
          </a:p>
          <a:p>
            <a:pPr fontAlgn="auto">
              <a:spcBef>
                <a:spcPts val="0"/>
              </a:spcBef>
              <a:spcAft>
                <a:spcPts val="0"/>
              </a:spcAft>
              <a:buFontTx/>
              <a:buChar char="•"/>
              <a:defRPr/>
            </a:pPr>
            <a:r>
              <a:rPr lang="en-GB" altLang="en-US" sz="1400" kern="0" dirty="0">
                <a:solidFill>
                  <a:srgbClr val="000000"/>
                </a:solidFill>
              </a:rPr>
              <a:t>Transcribe</a:t>
            </a:r>
          </a:p>
          <a:p>
            <a:pPr fontAlgn="auto">
              <a:spcBef>
                <a:spcPts val="0"/>
              </a:spcBef>
              <a:spcAft>
                <a:spcPts val="0"/>
              </a:spcAft>
              <a:buFontTx/>
              <a:buChar char="•"/>
              <a:defRPr/>
            </a:pPr>
            <a:r>
              <a:rPr lang="en-GB" altLang="en-US" sz="1400" kern="0" dirty="0">
                <a:solidFill>
                  <a:srgbClr val="000000"/>
                </a:solidFill>
              </a:rPr>
              <a:t>Import data into CAQDAS program if using</a:t>
            </a:r>
          </a:p>
        </p:txBody>
      </p:sp>
      <p:sp>
        <p:nvSpPr>
          <p:cNvPr id="202762" name="Line 10"/>
          <p:cNvSpPr>
            <a:spLocks noChangeShapeType="1"/>
          </p:cNvSpPr>
          <p:nvPr/>
        </p:nvSpPr>
        <p:spPr bwMode="auto">
          <a:xfrm flipH="1" flipV="1">
            <a:off x="6011863" y="5013325"/>
            <a:ext cx="863600" cy="287338"/>
          </a:xfrm>
          <a:prstGeom prst="line">
            <a:avLst/>
          </a:prstGeom>
          <a:noFill/>
          <a:ln w="9525">
            <a:solidFill>
              <a:schemeClr val="tx1"/>
            </a:solidFill>
            <a:round/>
            <a:headEnd/>
            <a:tailEnd type="triangle" w="med" len="med"/>
          </a:ln>
          <a:effectLst/>
          <a:extLst/>
        </p:spPr>
        <p:txBody>
          <a:bodyPr/>
          <a:lstStyle/>
          <a:p>
            <a:pPr eaLnBrk="1" fontAlgn="auto" hangingPunct="1">
              <a:spcBef>
                <a:spcPts val="0"/>
              </a:spcBef>
              <a:spcAft>
                <a:spcPts val="0"/>
              </a:spcAft>
              <a:defRPr/>
            </a:pPr>
            <a:endParaRPr lang="en-US" kern="0" dirty="0">
              <a:solidFill>
                <a:sysClr val="windowText" lastClr="000000"/>
              </a:solidFill>
              <a:latin typeface="Arial" charset="0"/>
              <a:ea typeface="ＭＳ Ｐゴシック" charset="0"/>
              <a:cs typeface="ＭＳ Ｐゴシック" charset="0"/>
            </a:endParaRPr>
          </a:p>
        </p:txBody>
      </p:sp>
      <p:sp>
        <p:nvSpPr>
          <p:cNvPr id="22538" name="Text Box 11"/>
          <p:cNvSpPr txBox="1">
            <a:spLocks noChangeArrowheads="1"/>
          </p:cNvSpPr>
          <p:nvPr/>
        </p:nvSpPr>
        <p:spPr bwMode="auto">
          <a:xfrm>
            <a:off x="252413" y="5141913"/>
            <a:ext cx="2374900" cy="1600200"/>
          </a:xfrm>
          <a:prstGeom prst="rect">
            <a:avLst/>
          </a:prstGeom>
          <a:solidFill>
            <a:srgbClr val="0070C0">
              <a:alpha val="56862"/>
            </a:srgbClr>
          </a:solidFill>
          <a:ln w="9525">
            <a:solidFill>
              <a:srgbClr val="0070C0"/>
            </a:solidFill>
            <a:miter lim="800000"/>
            <a:headEnd/>
            <a:tailEnd/>
          </a:ln>
        </p:spPr>
        <p:txBody>
          <a:bodyPr>
            <a:spAutoFit/>
          </a:bodyPr>
          <a:lstStyle>
            <a:lvl1pPr marL="171450" indent="-1714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spcBef>
                <a:spcPts val="0"/>
              </a:spcBef>
              <a:spcAft>
                <a:spcPts val="0"/>
              </a:spcAft>
              <a:buFontTx/>
              <a:buChar char="•"/>
              <a:defRPr/>
            </a:pPr>
            <a:r>
              <a:rPr lang="en-GB" altLang="en-US" sz="1400" kern="0" dirty="0">
                <a:solidFill>
                  <a:srgbClr val="000000"/>
                </a:solidFill>
              </a:rPr>
              <a:t>Back up</a:t>
            </a:r>
          </a:p>
          <a:p>
            <a:pPr fontAlgn="auto">
              <a:spcBef>
                <a:spcPts val="0"/>
              </a:spcBef>
              <a:spcAft>
                <a:spcPts val="0"/>
              </a:spcAft>
              <a:buFontTx/>
              <a:buChar char="•"/>
              <a:defRPr/>
            </a:pPr>
            <a:r>
              <a:rPr lang="en-GB" altLang="en-US" sz="1400" kern="0" dirty="0">
                <a:solidFill>
                  <a:srgbClr val="000000"/>
                </a:solidFill>
              </a:rPr>
              <a:t>Review (revise?) conditions for sharing </a:t>
            </a:r>
          </a:p>
          <a:p>
            <a:pPr fontAlgn="auto">
              <a:spcBef>
                <a:spcPts val="0"/>
              </a:spcBef>
              <a:spcAft>
                <a:spcPts val="0"/>
              </a:spcAft>
              <a:buFontTx/>
              <a:buChar char="•"/>
              <a:defRPr/>
            </a:pPr>
            <a:r>
              <a:rPr lang="en-GB" altLang="en-US" sz="1400" kern="0" dirty="0">
                <a:solidFill>
                  <a:srgbClr val="000000"/>
                </a:solidFill>
              </a:rPr>
              <a:t>Complete documentation</a:t>
            </a:r>
          </a:p>
          <a:p>
            <a:pPr fontAlgn="auto">
              <a:spcBef>
                <a:spcPts val="0"/>
              </a:spcBef>
              <a:spcAft>
                <a:spcPts val="0"/>
              </a:spcAft>
              <a:buFontTx/>
              <a:buChar char="•"/>
              <a:defRPr/>
            </a:pPr>
            <a:r>
              <a:rPr lang="en-GB" altLang="en-US" sz="1400" kern="0" dirty="0">
                <a:solidFill>
                  <a:srgbClr val="000000"/>
                </a:solidFill>
              </a:rPr>
              <a:t>Perform anonymization</a:t>
            </a:r>
          </a:p>
          <a:p>
            <a:pPr fontAlgn="auto">
              <a:spcBef>
                <a:spcPts val="0"/>
              </a:spcBef>
              <a:spcAft>
                <a:spcPts val="0"/>
              </a:spcAft>
              <a:buFontTx/>
              <a:buChar char="•"/>
              <a:defRPr/>
            </a:pPr>
            <a:r>
              <a:rPr lang="en-GB" altLang="en-US" sz="1400" kern="0" dirty="0">
                <a:solidFill>
                  <a:srgbClr val="000000"/>
                </a:solidFill>
              </a:rPr>
              <a:t>Format</a:t>
            </a:r>
          </a:p>
          <a:p>
            <a:pPr fontAlgn="auto">
              <a:spcBef>
                <a:spcPts val="0"/>
              </a:spcBef>
              <a:spcAft>
                <a:spcPts val="0"/>
              </a:spcAft>
              <a:buFontTx/>
              <a:buChar char="•"/>
              <a:defRPr/>
            </a:pPr>
            <a:r>
              <a:rPr lang="en-GB" altLang="en-US" sz="1400" kern="0" dirty="0">
                <a:solidFill>
                  <a:srgbClr val="000000"/>
                </a:solidFill>
              </a:rPr>
              <a:t>Store securely</a:t>
            </a:r>
            <a:endParaRPr lang="en-US" altLang="en-US" sz="1400" kern="0" dirty="0">
              <a:solidFill>
                <a:srgbClr val="000000"/>
              </a:solidFill>
            </a:endParaRPr>
          </a:p>
        </p:txBody>
      </p:sp>
      <p:sp>
        <p:nvSpPr>
          <p:cNvPr id="202764" name="Line 12"/>
          <p:cNvSpPr>
            <a:spLocks noChangeShapeType="1"/>
          </p:cNvSpPr>
          <p:nvPr/>
        </p:nvSpPr>
        <p:spPr bwMode="auto">
          <a:xfrm flipV="1">
            <a:off x="2627313" y="5156200"/>
            <a:ext cx="576262" cy="433388"/>
          </a:xfrm>
          <a:prstGeom prst="line">
            <a:avLst/>
          </a:prstGeom>
          <a:noFill/>
          <a:ln w="9525">
            <a:solidFill>
              <a:schemeClr val="tx1"/>
            </a:solidFill>
            <a:round/>
            <a:headEnd/>
            <a:tailEnd type="triangle" w="med" len="med"/>
          </a:ln>
          <a:effectLst/>
          <a:extLst/>
        </p:spPr>
        <p:txBody>
          <a:bodyPr/>
          <a:lstStyle/>
          <a:p>
            <a:pPr eaLnBrk="1" fontAlgn="auto" hangingPunct="1">
              <a:spcBef>
                <a:spcPts val="0"/>
              </a:spcBef>
              <a:spcAft>
                <a:spcPts val="0"/>
              </a:spcAft>
              <a:defRPr/>
            </a:pPr>
            <a:endParaRPr lang="en-US" kern="0" dirty="0">
              <a:solidFill>
                <a:sysClr val="windowText" lastClr="000000"/>
              </a:solidFill>
              <a:latin typeface="Arial" charset="0"/>
              <a:ea typeface="ＭＳ Ｐゴシック" charset="0"/>
              <a:cs typeface="ＭＳ Ｐゴシック" charset="0"/>
            </a:endParaRPr>
          </a:p>
        </p:txBody>
      </p:sp>
      <p:sp>
        <p:nvSpPr>
          <p:cNvPr id="22540" name="Text Box 13"/>
          <p:cNvSpPr txBox="1">
            <a:spLocks noChangeArrowheads="1"/>
          </p:cNvSpPr>
          <p:nvPr/>
        </p:nvSpPr>
        <p:spPr bwMode="auto">
          <a:xfrm>
            <a:off x="73025" y="1989138"/>
            <a:ext cx="2195513" cy="1384300"/>
          </a:xfrm>
          <a:prstGeom prst="rect">
            <a:avLst/>
          </a:prstGeom>
          <a:solidFill>
            <a:srgbClr val="0070C0">
              <a:alpha val="56862"/>
            </a:srgbClr>
          </a:solidFill>
          <a:ln w="9525">
            <a:solidFill>
              <a:srgbClr val="993366"/>
            </a:solidFill>
            <a:miter lim="800000"/>
            <a:headEnd/>
            <a:tailEnd/>
          </a:ln>
        </p:spPr>
        <p:txBody>
          <a:bodyPr>
            <a:spAutoFit/>
          </a:bodyPr>
          <a:lstStyle>
            <a:lvl1pPr marL="171450" indent="-17145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spcBef>
                <a:spcPct val="50000"/>
              </a:spcBef>
              <a:spcAft>
                <a:spcPts val="0"/>
              </a:spcAft>
              <a:buFontTx/>
              <a:buChar char="•"/>
              <a:defRPr/>
            </a:pPr>
            <a:r>
              <a:rPr lang="en-GB" altLang="en-US" sz="1400" kern="0" dirty="0">
                <a:solidFill>
                  <a:srgbClr val="000000"/>
                </a:solidFill>
              </a:rPr>
              <a:t>Potentially reformat to avoid tech. obsolescence</a:t>
            </a:r>
          </a:p>
          <a:p>
            <a:pPr fontAlgn="auto">
              <a:spcBef>
                <a:spcPts val="0"/>
              </a:spcBef>
              <a:spcAft>
                <a:spcPts val="0"/>
              </a:spcAft>
              <a:buFontTx/>
              <a:buChar char="•"/>
              <a:defRPr/>
            </a:pPr>
            <a:r>
              <a:rPr lang="en-GB" altLang="en-US" sz="1400" kern="0" dirty="0">
                <a:solidFill>
                  <a:srgbClr val="000000"/>
                </a:solidFill>
              </a:rPr>
              <a:t>Potentially reconsider access (end of embargo periods)</a:t>
            </a:r>
          </a:p>
        </p:txBody>
      </p:sp>
      <p:sp>
        <p:nvSpPr>
          <p:cNvPr id="202766" name="Line 14"/>
          <p:cNvSpPr>
            <a:spLocks noChangeShapeType="1"/>
          </p:cNvSpPr>
          <p:nvPr/>
        </p:nvSpPr>
        <p:spPr bwMode="auto">
          <a:xfrm>
            <a:off x="2270125" y="2636838"/>
            <a:ext cx="430213" cy="288925"/>
          </a:xfrm>
          <a:prstGeom prst="line">
            <a:avLst/>
          </a:prstGeom>
          <a:noFill/>
          <a:ln w="9525">
            <a:solidFill>
              <a:schemeClr val="tx1"/>
            </a:solidFill>
            <a:round/>
            <a:headEnd/>
            <a:tailEnd type="triangle" w="med" len="med"/>
          </a:ln>
          <a:effectLst/>
          <a:extLst/>
        </p:spPr>
        <p:txBody>
          <a:bodyPr/>
          <a:lstStyle/>
          <a:p>
            <a:pPr eaLnBrk="1" fontAlgn="auto" hangingPunct="1">
              <a:spcBef>
                <a:spcPts val="0"/>
              </a:spcBef>
              <a:spcAft>
                <a:spcPts val="0"/>
              </a:spcAft>
              <a:defRPr/>
            </a:pPr>
            <a:endParaRPr lang="en-US" kern="0" dirty="0">
              <a:solidFill>
                <a:sysClr val="windowText" lastClr="000000"/>
              </a:solidFill>
              <a:latin typeface="Arial" charset="0"/>
              <a:ea typeface="ＭＳ Ｐゴシック" charset="0"/>
              <a:cs typeface="ＭＳ Ｐゴシック" charset="0"/>
            </a:endParaRPr>
          </a:p>
        </p:txBody>
      </p:sp>
      <p:sp>
        <p:nvSpPr>
          <p:cNvPr id="22542" name="Rectangle 10"/>
          <p:cNvSpPr>
            <a:spLocks noChangeArrowheads="1"/>
          </p:cNvSpPr>
          <p:nvPr/>
        </p:nvSpPr>
        <p:spPr bwMode="auto">
          <a:xfrm>
            <a:off x="900113" y="188913"/>
            <a:ext cx="288925" cy="576262"/>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1189038" y="420688"/>
            <a:ext cx="7704137" cy="474662"/>
          </a:xfrm>
        </p:spPr>
        <p:txBody>
          <a:bodyPr/>
          <a:lstStyle/>
          <a:p>
            <a:pPr>
              <a:lnSpc>
                <a:spcPct val="90000"/>
              </a:lnSpc>
              <a:spcBef>
                <a:spcPct val="20000"/>
              </a:spcBef>
            </a:pPr>
            <a:r>
              <a:rPr lang="en-GB" altLang="en-US" sz="2800" b="1" smtClean="0"/>
              <a:t>Data Management – Benefits</a:t>
            </a:r>
          </a:p>
        </p:txBody>
      </p:sp>
      <p:sp>
        <p:nvSpPr>
          <p:cNvPr id="77827"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77828"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77829"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77830"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77831" name="Rectangle 1"/>
          <p:cNvSpPr>
            <a:spLocks noChangeArrowheads="1"/>
          </p:cNvSpPr>
          <p:nvPr/>
        </p:nvSpPr>
        <p:spPr bwMode="auto">
          <a:xfrm>
            <a:off x="755650" y="1412875"/>
            <a:ext cx="80645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nSpc>
                <a:spcPct val="90000"/>
              </a:lnSpc>
              <a:buClr>
                <a:srgbClr val="0070C0"/>
              </a:buClr>
            </a:pPr>
            <a:r>
              <a:rPr lang="en-GB" altLang="en-US">
                <a:solidFill>
                  <a:srgbClr val="000000"/>
                </a:solidFill>
              </a:rPr>
              <a:t>Benefits of data management</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Efficiency – makes your own research easier</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Data are easier to understand, interpret, and use</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Safety – protects valuable data</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Quality – better research data = better research</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Progress assessment – facilitates getting a read on the progress of your research and identifying gaps</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Clarifies and facilitates compliance – with ethical codes, data protection laws, journal requirements, funder policies</a:t>
            </a:r>
          </a:p>
          <a:p>
            <a:pPr lvl="1">
              <a:lnSpc>
                <a:spcPct val="90000"/>
              </a:lnSpc>
              <a:spcBef>
                <a:spcPts val="1200"/>
              </a:spcBef>
              <a:buClr>
                <a:srgbClr val="0070C0"/>
              </a:buClr>
              <a:buFont typeface="Arial" panose="020B0604020202020204" pitchFamily="34" charset="0"/>
              <a:buChar char="→"/>
            </a:pPr>
            <a:r>
              <a:rPr lang="en-GB" altLang="en-US">
                <a:solidFill>
                  <a:srgbClr val="000000"/>
                </a:solidFill>
              </a:rPr>
              <a:t>Facilitates sharing and re-use</a:t>
            </a:r>
          </a:p>
          <a:p>
            <a:pPr eaLnBrk="1" hangingPunct="1">
              <a:lnSpc>
                <a:spcPct val="90000"/>
              </a:lnSpc>
              <a:spcBef>
                <a:spcPct val="0"/>
              </a:spcBef>
              <a:buClrTx/>
              <a:buFontTx/>
              <a:buNone/>
            </a:pPr>
            <a:endParaRPr lang="en-US" altLang="en-US" sz="2000">
              <a:solidFill>
                <a:srgbClr val="000000"/>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1189038" y="414338"/>
            <a:ext cx="7704137" cy="474662"/>
          </a:xfrm>
        </p:spPr>
        <p:txBody>
          <a:bodyPr/>
          <a:lstStyle/>
          <a:p>
            <a:pPr>
              <a:lnSpc>
                <a:spcPct val="90000"/>
              </a:lnSpc>
              <a:spcBef>
                <a:spcPct val="20000"/>
              </a:spcBef>
            </a:pPr>
            <a:r>
              <a:rPr lang="en-GB" altLang="en-US" sz="2800" b="1" smtClean="0"/>
              <a:t>Data Management Planning</a:t>
            </a:r>
          </a:p>
        </p:txBody>
      </p:sp>
      <p:sp>
        <p:nvSpPr>
          <p:cNvPr id="78851"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78852"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78853"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78854"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78855" name="Rectangle 1"/>
          <p:cNvSpPr>
            <a:spLocks noChangeArrowheads="1"/>
          </p:cNvSpPr>
          <p:nvPr/>
        </p:nvSpPr>
        <p:spPr bwMode="auto">
          <a:xfrm>
            <a:off x="406400" y="1341438"/>
            <a:ext cx="8064500"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371600" indent="-40005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a:solidFill>
                  <a:srgbClr val="000000"/>
                </a:solidFill>
              </a:rPr>
              <a:t>Elements of a Data Management Plan</a:t>
            </a:r>
            <a:endParaRPr lang="en-US" altLang="en-US" sz="1800">
              <a:solidFill>
                <a:srgbClr val="000000"/>
              </a:solidFill>
            </a:endParaRPr>
          </a:p>
          <a:p>
            <a:pPr lvl="1">
              <a:buClr>
                <a:srgbClr val="0070C0"/>
              </a:buClr>
              <a:buFont typeface="Arial" panose="020B0604020202020204" pitchFamily="34" charset="0"/>
              <a:buChar char="→"/>
            </a:pPr>
            <a:r>
              <a:rPr lang="en-US" altLang="en-US" sz="2400">
                <a:solidFill>
                  <a:srgbClr val="000000"/>
                </a:solidFill>
              </a:rPr>
              <a:t>Details about data you expect to generate</a:t>
            </a:r>
            <a:endParaRPr lang="en-US" altLang="en-US" sz="4000">
              <a:solidFill>
                <a:srgbClr val="000000"/>
              </a:solidFill>
            </a:endParaRPr>
          </a:p>
          <a:p>
            <a:pPr lvl="2">
              <a:buClr>
                <a:srgbClr val="0070C0"/>
              </a:buClr>
              <a:buFont typeface="Wingdings" panose="05000000000000000000" pitchFamily="2" charset="2"/>
              <a:buChar char="§"/>
            </a:pPr>
            <a:r>
              <a:rPr lang="en-US" altLang="en-US">
                <a:solidFill>
                  <a:srgbClr val="000000"/>
                </a:solidFill>
              </a:rPr>
              <a:t>types of data to be produced and retained</a:t>
            </a:r>
          </a:p>
          <a:p>
            <a:pPr lvl="2">
              <a:buClr>
                <a:srgbClr val="0070C0"/>
              </a:buClr>
              <a:buFont typeface="Wingdings" panose="05000000000000000000" pitchFamily="2" charset="2"/>
              <a:buChar char="§"/>
            </a:pPr>
            <a:r>
              <a:rPr lang="en-US" altLang="en-US">
                <a:solidFill>
                  <a:srgbClr val="000000"/>
                </a:solidFill>
              </a:rPr>
              <a:t>how data are to be managed and maintained until shared </a:t>
            </a:r>
          </a:p>
          <a:p>
            <a:pPr lvl="2">
              <a:buClr>
                <a:srgbClr val="0070C0"/>
              </a:buClr>
              <a:buFont typeface="Wingdings" panose="05000000000000000000" pitchFamily="2" charset="2"/>
              <a:buChar char="§"/>
            </a:pPr>
            <a:r>
              <a:rPr lang="en-US" altLang="en-US">
                <a:solidFill>
                  <a:srgbClr val="000000"/>
                </a:solidFill>
              </a:rPr>
              <a:t>mechanism for sharing </a:t>
            </a:r>
          </a:p>
          <a:p>
            <a:pPr lvl="2">
              <a:buClr>
                <a:srgbClr val="0070C0"/>
              </a:buClr>
              <a:buFont typeface="Wingdings" panose="05000000000000000000" pitchFamily="2" charset="2"/>
              <a:buChar char="§"/>
            </a:pPr>
            <a:r>
              <a:rPr lang="en-US" altLang="en-US">
                <a:solidFill>
                  <a:srgbClr val="000000"/>
                </a:solidFill>
              </a:rPr>
              <a:t>possible impediments to sharing + ways to address</a:t>
            </a:r>
          </a:p>
          <a:p>
            <a:pPr lvl="2">
              <a:buClr>
                <a:srgbClr val="0070C0"/>
              </a:buClr>
              <a:buFont typeface="Wingdings" panose="05000000000000000000" pitchFamily="2" charset="2"/>
              <a:buChar char="§"/>
            </a:pPr>
            <a:r>
              <a:rPr lang="en-US" altLang="en-US">
                <a:solidFill>
                  <a:srgbClr val="000000"/>
                </a:solidFill>
              </a:rPr>
              <a:t>other types of information regarding data (documentation)</a:t>
            </a:r>
          </a:p>
          <a:p>
            <a:pPr lvl="1">
              <a:buClr>
                <a:srgbClr val="0070C0"/>
              </a:buClr>
              <a:buFont typeface="Arial" panose="020B0604020202020204" pitchFamily="34" charset="0"/>
              <a:buChar char="→"/>
            </a:pPr>
            <a:r>
              <a:rPr lang="en-US" altLang="en-US" sz="2400">
                <a:solidFill>
                  <a:srgbClr val="000000"/>
                </a:solidFill>
              </a:rPr>
              <a:t>Period of data retention pre-sharing</a:t>
            </a:r>
          </a:p>
          <a:p>
            <a:pPr lvl="1">
              <a:buClr>
                <a:srgbClr val="0070C0"/>
              </a:buClr>
              <a:buFont typeface="Arial" panose="020B0604020202020204" pitchFamily="34" charset="0"/>
              <a:buChar char="→"/>
            </a:pPr>
            <a:r>
              <a:rPr lang="en-US" altLang="en-US" sz="2400">
                <a:solidFill>
                  <a:srgbClr val="000000"/>
                </a:solidFill>
              </a:rPr>
              <a:t>Data formats and dissemination</a:t>
            </a:r>
          </a:p>
          <a:p>
            <a:pPr lvl="2">
              <a:buClr>
                <a:srgbClr val="0070C0"/>
              </a:buClr>
              <a:buFont typeface="Wingdings" panose="05000000000000000000" pitchFamily="2" charset="2"/>
              <a:buChar char="§"/>
            </a:pPr>
            <a:r>
              <a:rPr lang="en-US" altLang="en-US">
                <a:solidFill>
                  <a:srgbClr val="000000"/>
                </a:solidFill>
              </a:rPr>
              <a:t>policies for public access / sharing</a:t>
            </a:r>
            <a:r>
              <a:rPr lang="en-US" altLang="en-US" i="1">
                <a:solidFill>
                  <a:srgbClr val="000000"/>
                </a:solidFill>
              </a:rPr>
              <a:t> </a:t>
            </a:r>
            <a:endParaRPr lang="en-US" altLang="en-US" sz="1600">
              <a:solidFill>
                <a:srgbClr val="000000"/>
              </a:solidFill>
            </a:endParaRPr>
          </a:p>
          <a:p>
            <a:pPr lvl="1">
              <a:buClr>
                <a:srgbClr val="0070C0"/>
              </a:buClr>
              <a:buFont typeface="Arial" panose="020B0604020202020204" pitchFamily="34" charset="0"/>
              <a:buChar char="→"/>
            </a:pPr>
            <a:r>
              <a:rPr lang="en-US" altLang="en-US" sz="2400">
                <a:solidFill>
                  <a:srgbClr val="000000"/>
                </a:solidFill>
              </a:rPr>
              <a:t>Data back-up, storage, preservation of access</a:t>
            </a:r>
            <a:endParaRPr lang="en-US" altLang="en-US" sz="1800">
              <a:solidFill>
                <a:srgbClr val="000000"/>
              </a:solidFill>
            </a:endParaRPr>
          </a:p>
          <a:p>
            <a:pPr lvl="1">
              <a:buClr>
                <a:srgbClr val="0070C0"/>
              </a:buClr>
              <a:buFont typeface="Arial" panose="020B0604020202020204" pitchFamily="34" charset="0"/>
              <a:buChar char="→"/>
            </a:pPr>
            <a:r>
              <a:rPr lang="en-US" altLang="en-US" sz="2400">
                <a:solidFill>
                  <a:srgbClr val="000000"/>
                </a:solidFill>
              </a:rPr>
              <a:t>Additional data management requirements</a:t>
            </a:r>
            <a:endParaRPr lang="en-GB" altLang="en-US">
              <a:solidFill>
                <a:srgbClr val="000000"/>
              </a:solidFill>
            </a:endParaRPr>
          </a:p>
          <a:p>
            <a:pPr eaLnBrk="1" hangingPunct="1">
              <a:lnSpc>
                <a:spcPct val="90000"/>
              </a:lnSpc>
              <a:spcBef>
                <a:spcPct val="0"/>
              </a:spcBef>
              <a:buClrTx/>
              <a:buFontTx/>
              <a:buNone/>
            </a:pPr>
            <a:endParaRPr lang="en-US" altLang="en-US" sz="2000">
              <a:solidFill>
                <a:srgbClr val="000000"/>
              </a:solidFill>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1"/>
          </p:nvPr>
        </p:nvSpPr>
        <p:spPr>
          <a:xfrm>
            <a:off x="457200" y="1268413"/>
            <a:ext cx="8229600" cy="4525962"/>
          </a:xfrm>
        </p:spPr>
        <p:txBody>
          <a:bodyPr/>
          <a:lstStyle/>
          <a:p>
            <a:pPr>
              <a:buClr>
                <a:srgbClr val="0070C0"/>
              </a:buClr>
            </a:pPr>
            <a:r>
              <a:rPr lang="en-US" altLang="en-US" smtClean="0"/>
              <a:t>Include RDM costs into research applications / research budgets / DMPs</a:t>
            </a:r>
          </a:p>
          <a:p>
            <a:pPr>
              <a:buClr>
                <a:srgbClr val="0070C0"/>
              </a:buClr>
            </a:pPr>
            <a:r>
              <a:rPr lang="en-US" altLang="en-US" smtClean="0"/>
              <a:t>List / ID resources needed to make research data shareable - beyond planned standard research procedures and practices</a:t>
            </a:r>
          </a:p>
          <a:p>
            <a:pPr>
              <a:buClr>
                <a:srgbClr val="0070C0"/>
              </a:buClr>
            </a:pPr>
            <a:r>
              <a:rPr lang="en-US" altLang="en-US" smtClean="0"/>
              <a:t>Resources = people, skills, equipment, infrastructure, tools to manage, document, organize, store and provide access to data</a:t>
            </a:r>
            <a:endParaRPr lang="en-GB" altLang="en-US" smtClean="0"/>
          </a:p>
          <a:p>
            <a:pPr>
              <a:buClr>
                <a:srgbClr val="0070C0"/>
              </a:buClr>
            </a:pPr>
            <a:r>
              <a:rPr lang="en-GB" altLang="en-US" smtClean="0"/>
              <a:t>Early planning can reduce time and cost!</a:t>
            </a:r>
          </a:p>
          <a:p>
            <a:pPr>
              <a:buClr>
                <a:srgbClr val="0070C0"/>
              </a:buClr>
            </a:pPr>
            <a:r>
              <a:rPr lang="en-GB" altLang="en-US" smtClean="0"/>
              <a:t>No ‘easy rules’ </a:t>
            </a:r>
          </a:p>
          <a:p>
            <a:pPr>
              <a:buClr>
                <a:srgbClr val="0070C0"/>
              </a:buClr>
            </a:pPr>
            <a:r>
              <a:rPr lang="en-US" altLang="en-US" smtClean="0"/>
              <a:t>Budget for the duration of research project</a:t>
            </a:r>
          </a:p>
          <a:p>
            <a:pPr>
              <a:buClr>
                <a:srgbClr val="0070C0"/>
              </a:buClr>
            </a:pPr>
            <a:r>
              <a:rPr lang="en-US" altLang="en-US" smtClean="0"/>
              <a:t>Overhead costs – institutional infrastructure</a:t>
            </a:r>
          </a:p>
          <a:p>
            <a:endParaRPr lang="en-GB" altLang="en-US" sz="2600" smtClean="0"/>
          </a:p>
          <a:p>
            <a:pPr>
              <a:buFontTx/>
              <a:buNone/>
            </a:pPr>
            <a:endParaRPr lang="en-US" altLang="en-US" smtClean="0"/>
          </a:p>
          <a:p>
            <a:endParaRPr lang="en-US" altLang="en-US" smtClean="0"/>
          </a:p>
          <a:p>
            <a:pPr lvl="1"/>
            <a:endParaRPr lang="en-GB" altLang="en-US" sz="2400" smtClean="0"/>
          </a:p>
          <a:p>
            <a:endParaRPr lang="en-GB" altLang="en-US" smtClean="0"/>
          </a:p>
          <a:p>
            <a:r>
              <a:rPr lang="en-US" altLang="en-US" smtClean="0"/>
              <a:t> </a:t>
            </a:r>
          </a:p>
        </p:txBody>
      </p:sp>
      <p:sp>
        <p:nvSpPr>
          <p:cNvPr id="80899"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80900" name="Title 2"/>
          <p:cNvSpPr>
            <a:spLocks noGrp="1"/>
          </p:cNvSpPr>
          <p:nvPr>
            <p:ph type="title"/>
          </p:nvPr>
        </p:nvSpPr>
        <p:spPr>
          <a:xfrm>
            <a:off x="1189038" y="368300"/>
            <a:ext cx="7561262" cy="576263"/>
          </a:xfrm>
        </p:spPr>
        <p:txBody>
          <a:bodyPr/>
          <a:lstStyle/>
          <a:p>
            <a:r>
              <a:rPr lang="en-US" altLang="en-US" sz="2800" b="1" smtClean="0"/>
              <a:t>Budget for Research Data Management</a:t>
            </a:r>
            <a:endParaRPr lang="en-US" altLang="en-US" sz="2800" smtClean="0"/>
          </a:p>
        </p:txBody>
      </p:sp>
      <p:sp>
        <p:nvSpPr>
          <p:cNvPr id="80901"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1189038" y="420688"/>
            <a:ext cx="7704137" cy="474662"/>
          </a:xfrm>
        </p:spPr>
        <p:txBody>
          <a:bodyPr/>
          <a:lstStyle/>
          <a:p>
            <a:pPr>
              <a:lnSpc>
                <a:spcPct val="90000"/>
              </a:lnSpc>
              <a:spcBef>
                <a:spcPct val="20000"/>
              </a:spcBef>
            </a:pPr>
            <a:r>
              <a:rPr lang="en-GB" altLang="en-US" sz="2800" b="1" smtClean="0"/>
              <a:t>Data Management Planning (Exercise)</a:t>
            </a:r>
          </a:p>
        </p:txBody>
      </p:sp>
      <p:sp>
        <p:nvSpPr>
          <p:cNvPr id="82947"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82948"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82949"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82950"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40966" name="Rectangle 1"/>
          <p:cNvSpPr>
            <a:spLocks noChangeArrowheads="1"/>
          </p:cNvSpPr>
          <p:nvPr/>
        </p:nvSpPr>
        <p:spPr bwMode="auto">
          <a:xfrm>
            <a:off x="468313" y="1844675"/>
            <a:ext cx="8064500" cy="4067175"/>
          </a:xfrm>
          <a:prstGeom prst="rect">
            <a:avLst/>
          </a:prstGeom>
          <a:noFill/>
          <a:ln>
            <a:noFill/>
          </a:ln>
          <a:extLst/>
        </p:spPr>
        <p:txBody>
          <a:bodyPr>
            <a:spAutoFit/>
          </a:bodyPr>
          <a:lstStyle/>
          <a:p>
            <a:pPr marL="914400" lvl="1" indent="-457200">
              <a:spcBef>
                <a:spcPct val="20000"/>
              </a:spcBef>
              <a:buClr>
                <a:srgbClr val="0070C0"/>
              </a:buClr>
              <a:buFontTx/>
              <a:buChar char="•"/>
              <a:defRPr/>
            </a:pPr>
            <a:r>
              <a:rPr lang="en-US" sz="2400" dirty="0">
                <a:latin typeface="Arial" charset="0"/>
                <a:ea typeface="ＭＳ Ｐゴシック" charset="0"/>
                <a:cs typeface="ＭＳ Ｐゴシック" charset="0"/>
              </a:rPr>
              <a:t>Consider the elements expected from a DMP in the context of what you know about your project </a:t>
            </a:r>
            <a:r>
              <a:rPr lang="en-US" sz="2400" i="1" dirty="0">
                <a:latin typeface="Arial" charset="0"/>
                <a:ea typeface="ＭＳ Ｐゴシック" charset="0"/>
                <a:cs typeface="ＭＳ Ｐゴシック" charset="0"/>
              </a:rPr>
              <a:t>today.</a:t>
            </a:r>
            <a:endParaRPr lang="en-US" dirty="0">
              <a:latin typeface="Arial" charset="0"/>
              <a:ea typeface="ＭＳ Ｐゴシック" charset="0"/>
              <a:cs typeface="ＭＳ Ｐゴシック" charset="0"/>
            </a:endParaRPr>
          </a:p>
          <a:p>
            <a:pPr marL="914400" lvl="1" indent="-457200">
              <a:spcBef>
                <a:spcPct val="20000"/>
              </a:spcBef>
              <a:buClr>
                <a:srgbClr val="0070C0"/>
              </a:buClr>
              <a:buFontTx/>
              <a:buChar char="•"/>
              <a:defRPr/>
            </a:pPr>
            <a:r>
              <a:rPr lang="en-US" sz="2400" dirty="0">
                <a:latin typeface="Arial" charset="0"/>
                <a:ea typeface="ＭＳ Ｐゴシック" charset="0"/>
                <a:cs typeface="ＭＳ Ｐゴシック" charset="0"/>
              </a:rPr>
              <a:t>Which elements seem particularly hard to know </a:t>
            </a:r>
            <a:r>
              <a:rPr lang="en-US" sz="2400" i="1" dirty="0">
                <a:latin typeface="Arial" charset="0"/>
                <a:ea typeface="ＭＳ Ｐゴシック" charset="0"/>
                <a:cs typeface="ＭＳ Ｐゴシック" charset="0"/>
              </a:rPr>
              <a:t>before </a:t>
            </a:r>
            <a:r>
              <a:rPr lang="en-US" sz="2400" dirty="0">
                <a:latin typeface="Arial" charset="0"/>
                <a:ea typeface="ＭＳ Ｐゴシック" charset="0"/>
                <a:cs typeface="ＭＳ Ｐゴシック" charset="0"/>
              </a:rPr>
              <a:t>you carry out the project?</a:t>
            </a:r>
          </a:p>
          <a:p>
            <a:pPr marL="914400" lvl="1" indent="-457200">
              <a:spcBef>
                <a:spcPct val="20000"/>
              </a:spcBef>
              <a:buClr>
                <a:srgbClr val="0070C0"/>
              </a:buClr>
              <a:buFontTx/>
              <a:buChar char="•"/>
              <a:defRPr/>
            </a:pPr>
            <a:r>
              <a:rPr lang="en-US" sz="2400" dirty="0">
                <a:latin typeface="Arial" charset="0"/>
                <a:ea typeface="ＭＳ Ｐゴシック" charset="0"/>
                <a:cs typeface="ＭＳ Ｐゴシック" charset="0"/>
              </a:rPr>
              <a:t>How will you figure out / find the info. you need?</a:t>
            </a:r>
          </a:p>
          <a:p>
            <a:pPr lvl="1">
              <a:spcBef>
                <a:spcPct val="20000"/>
              </a:spcBef>
              <a:buClr>
                <a:srgbClr val="0070C0"/>
              </a:buClr>
              <a:defRPr/>
            </a:pPr>
            <a:endParaRPr lang="en-US" sz="2400" dirty="0">
              <a:latin typeface="Arial" charset="0"/>
              <a:ea typeface="ＭＳ Ｐゴシック" charset="0"/>
              <a:cs typeface="ＭＳ Ｐゴシック" charset="0"/>
            </a:endParaRPr>
          </a:p>
          <a:p>
            <a:pPr lvl="1">
              <a:spcBef>
                <a:spcPct val="20000"/>
              </a:spcBef>
              <a:buClr>
                <a:srgbClr val="0070C0"/>
              </a:buClr>
              <a:defRPr/>
            </a:pPr>
            <a:endParaRPr lang="en-US" sz="2400" dirty="0">
              <a:latin typeface="Arial" charset="0"/>
              <a:ea typeface="ＭＳ Ｐゴシック" charset="0"/>
              <a:cs typeface="ＭＳ Ｐゴシック" charset="0"/>
            </a:endParaRPr>
          </a:p>
          <a:p>
            <a:pPr marL="914400" lvl="1" indent="-457200">
              <a:spcBef>
                <a:spcPct val="20000"/>
              </a:spcBef>
              <a:buClr>
                <a:srgbClr val="0070C0"/>
              </a:buClr>
              <a:buFontTx/>
              <a:buChar char="•"/>
              <a:defRPr/>
            </a:pPr>
            <a:r>
              <a:rPr lang="en-US" sz="2400" dirty="0">
                <a:latin typeface="Arial" charset="0"/>
                <a:ea typeface="ＭＳ Ｐゴシック" charset="0"/>
                <a:cs typeface="ＭＳ Ｐゴシック" charset="0"/>
              </a:rPr>
              <a:t>Think about it a bit, then consult with your group. Report to the rest of the class.</a:t>
            </a:r>
            <a:endParaRPr lang="en-GB" sz="2200" dirty="0">
              <a:solidFill>
                <a:srgbClr val="000000"/>
              </a:solidFill>
              <a:latin typeface="Arial" charset="0"/>
              <a:ea typeface="ＭＳ Ｐゴシック" charset="0"/>
              <a:cs typeface="ＭＳ Ｐゴシック" charset="0"/>
            </a:endParaRPr>
          </a:p>
          <a:p>
            <a:pPr marL="590550" indent="-457200" eaLnBrk="1" hangingPunct="1">
              <a:lnSpc>
                <a:spcPct val="90000"/>
              </a:lnSpc>
              <a:defRPr/>
            </a:pPr>
            <a:endParaRPr lang="en-US" sz="2000" dirty="0">
              <a:solidFill>
                <a:srgbClr val="000000"/>
              </a:solidFill>
              <a:latin typeface="Arial" charset="0"/>
              <a:ea typeface="ＭＳ Ｐゴシック" charset="0"/>
              <a:cs typeface="ＭＳ Ｐゴシック"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1189038" y="420688"/>
            <a:ext cx="7704137" cy="474662"/>
          </a:xfrm>
        </p:spPr>
        <p:txBody>
          <a:bodyPr/>
          <a:lstStyle/>
          <a:p>
            <a:pPr>
              <a:lnSpc>
                <a:spcPct val="90000"/>
              </a:lnSpc>
              <a:spcBef>
                <a:spcPct val="20000"/>
              </a:spcBef>
            </a:pPr>
            <a:r>
              <a:rPr lang="en-GB" altLang="en-US" sz="2800" b="1" smtClean="0"/>
              <a:t>Data Management – Resources</a:t>
            </a:r>
          </a:p>
        </p:txBody>
      </p:sp>
      <p:sp>
        <p:nvSpPr>
          <p:cNvPr id="84995"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8499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84997"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84998"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84999" name="Rectangle 1"/>
          <p:cNvSpPr>
            <a:spLocks noChangeArrowheads="1"/>
          </p:cNvSpPr>
          <p:nvPr/>
        </p:nvSpPr>
        <p:spPr bwMode="auto">
          <a:xfrm>
            <a:off x="539750" y="1508125"/>
            <a:ext cx="80645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sz="2000" b="1" dirty="0"/>
              <a:t>NSF information</a:t>
            </a:r>
            <a:r>
              <a:rPr lang="en-US" altLang="en-US" sz="2000" dirty="0"/>
              <a:t> on data management:</a:t>
            </a:r>
          </a:p>
          <a:p>
            <a:pPr lvl="1">
              <a:buClr>
                <a:srgbClr val="0070C0"/>
              </a:buClr>
              <a:buFont typeface="Arial" panose="020B0604020202020204" pitchFamily="34" charset="0"/>
              <a:buChar char="→"/>
            </a:pPr>
            <a:r>
              <a:rPr lang="en-US" altLang="en-US" sz="2000" dirty="0"/>
              <a:t>Dissemination and Sharing of Research Results: </a:t>
            </a:r>
            <a:r>
              <a:rPr lang="en-US" altLang="en-US" sz="2000" dirty="0" smtClean="0">
                <a:solidFill>
                  <a:srgbClr val="00659C"/>
                </a:solidFill>
                <a:hlinkClick r:id="rId3"/>
              </a:rPr>
              <a:t>www.nsf.gov/bfa/dias/policy/dmp.jsp</a:t>
            </a:r>
            <a:r>
              <a:rPr lang="en-US" altLang="en-US" sz="2000" dirty="0" smtClean="0">
                <a:solidFill>
                  <a:srgbClr val="00659C"/>
                </a:solidFill>
              </a:rPr>
              <a:t> </a:t>
            </a:r>
            <a:endParaRPr lang="en-US" altLang="en-US" sz="2000" dirty="0">
              <a:solidFill>
                <a:srgbClr val="00659C"/>
              </a:solidFill>
            </a:endParaRPr>
          </a:p>
          <a:p>
            <a:pPr lvl="1">
              <a:buClr>
                <a:srgbClr val="0070C0"/>
              </a:buClr>
              <a:buFont typeface="Arial" panose="020B0604020202020204" pitchFamily="34" charset="0"/>
              <a:buChar char="→"/>
            </a:pPr>
            <a:r>
              <a:rPr lang="en-US" altLang="en-US" sz="2000" dirty="0"/>
              <a:t>Guidance: </a:t>
            </a:r>
            <a:r>
              <a:rPr lang="en-US" altLang="en-US" sz="2000" dirty="0">
                <a:hlinkClick r:id="rId4"/>
              </a:rPr>
              <a:t>http://www.nsf.gov/pubs/policydocs/pappguide/nsf13001/gpg_2.jsp#dmp</a:t>
            </a:r>
            <a:r>
              <a:rPr lang="en-US" altLang="en-US" sz="2000" dirty="0"/>
              <a:t> </a:t>
            </a:r>
          </a:p>
          <a:p>
            <a:pPr lvl="1">
              <a:buClr>
                <a:srgbClr val="0070C0"/>
              </a:buClr>
              <a:buFont typeface="Arial" panose="020B0604020202020204" pitchFamily="34" charset="0"/>
              <a:buChar char="→"/>
            </a:pPr>
            <a:r>
              <a:rPr lang="en-US" altLang="en-US" sz="2000" dirty="0"/>
              <a:t>FAQs</a:t>
            </a:r>
            <a:r>
              <a:rPr lang="en-US" altLang="en-US" sz="2000" dirty="0" smtClean="0"/>
              <a:t>: </a:t>
            </a:r>
            <a:r>
              <a:rPr lang="en-US" altLang="en-US" sz="2000" dirty="0" smtClean="0">
                <a:hlinkClick r:id="rId5"/>
              </a:rPr>
              <a:t>http</a:t>
            </a:r>
            <a:r>
              <a:rPr lang="en-US" altLang="en-US" sz="2000" dirty="0">
                <a:hlinkClick r:id="rId5"/>
              </a:rPr>
              <a:t>://www.nsf.gov/bfa/dias/policy/dmpfaqs.jsp</a:t>
            </a:r>
            <a:r>
              <a:rPr lang="en-US" altLang="en-US" sz="2000" dirty="0"/>
              <a:t> </a:t>
            </a:r>
          </a:p>
          <a:p>
            <a:pPr lvl="1">
              <a:buClr>
                <a:srgbClr val="0070C0"/>
              </a:buClr>
              <a:buFont typeface="Arial" panose="020B0604020202020204" pitchFamily="34" charset="0"/>
              <a:buChar char="→"/>
            </a:pPr>
            <a:r>
              <a:rPr lang="en-US" altLang="en-US" sz="2000" dirty="0"/>
              <a:t>NSF Social and Behavioral Sciences Directorate Props/Awards: </a:t>
            </a:r>
            <a:r>
              <a:rPr lang="en-US" altLang="en-US" sz="2000" dirty="0">
                <a:hlinkClick r:id="rId6"/>
              </a:rPr>
              <a:t>http://www.nsf.gov/sbe/SBE_DataMgmtPlanPolicy.pdf</a:t>
            </a:r>
            <a:r>
              <a:rPr lang="en-US" altLang="en-US" sz="2000" dirty="0"/>
              <a:t> </a:t>
            </a:r>
          </a:p>
          <a:p>
            <a:pPr>
              <a:buClr>
                <a:srgbClr val="0070C0"/>
              </a:buClr>
            </a:pPr>
            <a:r>
              <a:rPr lang="en-US" altLang="en-US" sz="2000" b="1" dirty="0" err="1"/>
              <a:t>OpenMetadata’s</a:t>
            </a:r>
            <a:r>
              <a:rPr lang="en-US" altLang="en-US" sz="2000" b="1" dirty="0"/>
              <a:t> DMP editor</a:t>
            </a:r>
            <a:r>
              <a:rPr lang="en-US" altLang="en-US" sz="2000" dirty="0"/>
              <a:t>: </a:t>
            </a:r>
          </a:p>
          <a:p>
            <a:pPr lvl="1">
              <a:buClr>
                <a:srgbClr val="0070C0"/>
              </a:buClr>
              <a:buFont typeface="Arial" panose="020B0604020202020204" pitchFamily="34" charset="0"/>
              <a:buChar char="→"/>
            </a:pPr>
            <a:r>
              <a:rPr lang="en-US" altLang="en-US" sz="2000" dirty="0">
                <a:hlinkClick r:id="rId7"/>
              </a:rPr>
              <a:t>http://www.openmetadata.org/site/?</a:t>
            </a:r>
            <a:r>
              <a:rPr lang="en-US" altLang="en-US" sz="2000" dirty="0" smtClean="0">
                <a:hlinkClick r:id="rId7"/>
              </a:rPr>
              <a:t>page_id=373</a:t>
            </a:r>
            <a:r>
              <a:rPr lang="en-US" altLang="en-US" sz="2000" dirty="0" smtClean="0"/>
              <a:t> </a:t>
            </a:r>
            <a:endParaRPr lang="en-US" altLang="en-US" sz="2000" dirty="0"/>
          </a:p>
          <a:p>
            <a:pPr>
              <a:buClr>
                <a:srgbClr val="0070C0"/>
              </a:buClr>
            </a:pPr>
            <a:r>
              <a:rPr lang="en-US" altLang="en-US" sz="2000" b="1" dirty="0" err="1"/>
              <a:t>DMPTool</a:t>
            </a:r>
            <a:endParaRPr lang="en-US" altLang="en-US" sz="2000" dirty="0"/>
          </a:p>
          <a:p>
            <a:pPr lvl="1">
              <a:buClr>
                <a:srgbClr val="0070C0"/>
              </a:buClr>
              <a:buFont typeface="Arial" panose="020B0604020202020204" pitchFamily="34" charset="0"/>
              <a:buChar char="→"/>
            </a:pPr>
            <a:r>
              <a:rPr lang="en-US" altLang="en-US" sz="2000" dirty="0">
                <a:hlinkClick r:id="rId8"/>
              </a:rPr>
              <a:t>https://</a:t>
            </a:r>
            <a:r>
              <a:rPr lang="en-US" altLang="en-US" sz="2000" dirty="0" smtClean="0">
                <a:hlinkClick r:id="rId8"/>
              </a:rPr>
              <a:t>dmptool.org</a:t>
            </a:r>
            <a:r>
              <a:rPr lang="en-US" altLang="en-US" sz="2000" dirty="0" smtClean="0"/>
              <a:t> </a:t>
            </a:r>
            <a:endParaRPr lang="en-US" altLang="en-US" sz="2000"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1189038" y="419100"/>
            <a:ext cx="7704137" cy="474663"/>
          </a:xfrm>
        </p:spPr>
        <p:txBody>
          <a:bodyPr/>
          <a:lstStyle/>
          <a:p>
            <a:pPr>
              <a:lnSpc>
                <a:spcPct val="90000"/>
              </a:lnSpc>
              <a:spcBef>
                <a:spcPct val="20000"/>
              </a:spcBef>
            </a:pPr>
            <a:r>
              <a:rPr lang="en-GB" altLang="en-US" sz="2800" b="1" smtClean="0"/>
              <a:t>To Share or Not To Share</a:t>
            </a:r>
          </a:p>
        </p:txBody>
      </p:sp>
      <p:sp>
        <p:nvSpPr>
          <p:cNvPr id="8704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87044"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8704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87046"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87047" name="Rectangle 1"/>
          <p:cNvSpPr>
            <a:spLocks noChangeArrowheads="1"/>
          </p:cNvSpPr>
          <p:nvPr/>
        </p:nvSpPr>
        <p:spPr bwMode="auto">
          <a:xfrm>
            <a:off x="539750" y="1508125"/>
            <a:ext cx="8064500" cy="446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12001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nSpc>
                <a:spcPct val="90000"/>
              </a:lnSpc>
              <a:spcBef>
                <a:spcPts val="1800"/>
              </a:spcBef>
              <a:buClr>
                <a:srgbClr val="0070C0"/>
              </a:buClr>
            </a:pPr>
            <a:r>
              <a:rPr lang="en-GB" altLang="en-US">
                <a:solidFill>
                  <a:srgbClr val="000000"/>
                </a:solidFill>
              </a:rPr>
              <a:t>What are the benefits of sharing data?</a:t>
            </a:r>
          </a:p>
          <a:p>
            <a:pPr>
              <a:lnSpc>
                <a:spcPct val="90000"/>
              </a:lnSpc>
              <a:spcBef>
                <a:spcPts val="1800"/>
              </a:spcBef>
              <a:buClr>
                <a:srgbClr val="0070C0"/>
              </a:buClr>
            </a:pPr>
            <a:r>
              <a:rPr lang="en-GB" altLang="en-US">
                <a:solidFill>
                  <a:srgbClr val="000000"/>
                </a:solidFill>
              </a:rPr>
              <a:t>Who does sharing data benefit?</a:t>
            </a:r>
          </a:p>
          <a:p>
            <a:pPr>
              <a:lnSpc>
                <a:spcPct val="90000"/>
              </a:lnSpc>
              <a:spcBef>
                <a:spcPts val="1800"/>
              </a:spcBef>
              <a:buClr>
                <a:srgbClr val="0070C0"/>
              </a:buClr>
            </a:pPr>
            <a:r>
              <a:rPr lang="en-GB" altLang="en-US">
                <a:solidFill>
                  <a:srgbClr val="000000"/>
                </a:solidFill>
              </a:rPr>
              <a:t>How does sharing data benefit these individuals and groups?</a:t>
            </a:r>
          </a:p>
          <a:p>
            <a:pPr>
              <a:lnSpc>
                <a:spcPct val="90000"/>
              </a:lnSpc>
              <a:spcBef>
                <a:spcPts val="1800"/>
              </a:spcBef>
              <a:buClr>
                <a:srgbClr val="0070C0"/>
              </a:buClr>
            </a:pPr>
            <a:r>
              <a:rPr lang="en-US" altLang="en-US"/>
              <a:t>What are some reasons </a:t>
            </a:r>
            <a:r>
              <a:rPr lang="en-US" altLang="en-US" i="1"/>
              <a:t>not </a:t>
            </a:r>
            <a:r>
              <a:rPr lang="en-US" altLang="en-US"/>
              <a:t>to share data?</a:t>
            </a:r>
          </a:p>
          <a:p>
            <a:pPr lvl="1">
              <a:lnSpc>
                <a:spcPct val="90000"/>
              </a:lnSpc>
              <a:spcBef>
                <a:spcPts val="1800"/>
              </a:spcBef>
              <a:buClr>
                <a:srgbClr val="0070C0"/>
              </a:buClr>
              <a:buFont typeface="Arial" panose="020B0604020202020204" pitchFamily="34" charset="0"/>
              <a:buChar char="→"/>
            </a:pPr>
            <a:r>
              <a:rPr lang="en-US" altLang="en-US" sz="2400"/>
              <a:t>What are the downsides of sharing data?</a:t>
            </a:r>
          </a:p>
          <a:p>
            <a:pPr lvl="1">
              <a:lnSpc>
                <a:spcPct val="90000"/>
              </a:lnSpc>
              <a:spcBef>
                <a:spcPts val="1800"/>
              </a:spcBef>
              <a:buClr>
                <a:srgbClr val="0070C0"/>
              </a:buClr>
              <a:buFont typeface="Arial" panose="020B0604020202020204" pitchFamily="34" charset="0"/>
              <a:buChar char="→"/>
            </a:pPr>
            <a:r>
              <a:rPr lang="en-US" altLang="en-US" sz="2400"/>
              <a:t>What are the impediments to sharing data?</a:t>
            </a:r>
          </a:p>
          <a:p>
            <a:pPr lvl="1">
              <a:lnSpc>
                <a:spcPct val="90000"/>
              </a:lnSpc>
              <a:spcBef>
                <a:spcPts val="1800"/>
              </a:spcBef>
              <a:buClr>
                <a:srgbClr val="0070C0"/>
              </a:buClr>
              <a:buFont typeface="Arial" panose="020B0604020202020204" pitchFamily="34" charset="0"/>
              <a:buChar char="→"/>
            </a:pPr>
            <a:r>
              <a:rPr lang="en-US" altLang="en-US" sz="2400"/>
              <a:t>What are the concerns associated with sharing data?</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260475" y="420688"/>
            <a:ext cx="7704138" cy="473075"/>
          </a:xfrm>
        </p:spPr>
        <p:txBody>
          <a:bodyPr/>
          <a:lstStyle/>
          <a:p>
            <a:pPr>
              <a:lnSpc>
                <a:spcPct val="90000"/>
              </a:lnSpc>
              <a:spcBef>
                <a:spcPct val="20000"/>
              </a:spcBef>
            </a:pPr>
            <a:r>
              <a:rPr lang="en-GB" altLang="en-US" sz="2800" b="1" smtClean="0"/>
              <a:t>Overview of the Module</a:t>
            </a:r>
          </a:p>
        </p:txBody>
      </p:sp>
      <p:sp>
        <p:nvSpPr>
          <p:cNvPr id="56323" name="Rectangle 10"/>
          <p:cNvSpPr>
            <a:spLocks noChangeArrowheads="1"/>
          </p:cNvSpPr>
          <p:nvPr/>
        </p:nvSpPr>
        <p:spPr bwMode="auto">
          <a:xfrm>
            <a:off x="962025"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56324" name="Text Box 11"/>
          <p:cNvSpPr txBox="1">
            <a:spLocks noChangeArrowheads="1"/>
          </p:cNvSpPr>
          <p:nvPr/>
        </p:nvSpPr>
        <p:spPr bwMode="auto">
          <a:xfrm>
            <a:off x="769938" y="909638"/>
            <a:ext cx="810101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5632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56326"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sz="2800"/>
          </a:p>
          <a:p>
            <a:pPr algn="ctr">
              <a:lnSpc>
                <a:spcPct val="90000"/>
              </a:lnSpc>
              <a:buClrTx/>
              <a:buFontTx/>
              <a:buNone/>
            </a:pPr>
            <a:endParaRPr lang="en-GB" altLang="en-US"/>
          </a:p>
          <a:p>
            <a:pPr algn="ctr">
              <a:lnSpc>
                <a:spcPct val="90000"/>
              </a:lnSpc>
              <a:buClrTx/>
              <a:buFontTx/>
              <a:buNone/>
            </a:pPr>
            <a:endParaRPr lang="en-GB" altLang="en-US"/>
          </a:p>
          <a:p>
            <a:pPr algn="ctr">
              <a:lnSpc>
                <a:spcPct val="90000"/>
              </a:lnSpc>
              <a:buClrTx/>
              <a:buFontTx/>
              <a:buNone/>
            </a:pPr>
            <a:endParaRPr lang="en-GB" altLang="en-US"/>
          </a:p>
          <a:p>
            <a:pPr>
              <a:lnSpc>
                <a:spcPct val="90000"/>
              </a:lnSpc>
              <a:buClrTx/>
              <a:buFontTx/>
              <a:buNone/>
            </a:pPr>
            <a:endParaRPr lang="en-GB" altLang="en-US" sz="3400"/>
          </a:p>
          <a:p>
            <a:pPr>
              <a:lnSpc>
                <a:spcPct val="90000"/>
              </a:lnSpc>
              <a:buClrTx/>
              <a:buFontTx/>
              <a:buNone/>
            </a:pPr>
            <a:endParaRPr lang="en-GB" altLang="en-US" sz="3400"/>
          </a:p>
        </p:txBody>
      </p:sp>
      <p:sp>
        <p:nvSpPr>
          <p:cNvPr id="56327" name="Rectangle 1"/>
          <p:cNvSpPr>
            <a:spLocks noChangeArrowheads="1"/>
          </p:cNvSpPr>
          <p:nvPr/>
        </p:nvSpPr>
        <p:spPr bwMode="auto">
          <a:xfrm>
            <a:off x="442913" y="1949450"/>
            <a:ext cx="8474075"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0"/>
              </a:spcBef>
              <a:buClrTx/>
              <a:buFontTx/>
              <a:buNone/>
            </a:pPr>
            <a:r>
              <a:rPr lang="en-GB" altLang="en-US" sz="2800" b="1" dirty="0"/>
              <a:t>Part 1 </a:t>
            </a:r>
          </a:p>
          <a:p>
            <a:pPr eaLnBrk="1" hangingPunct="1">
              <a:lnSpc>
                <a:spcPct val="90000"/>
              </a:lnSpc>
              <a:spcBef>
                <a:spcPct val="0"/>
              </a:spcBef>
              <a:buClrTx/>
              <a:buFontTx/>
              <a:buNone/>
            </a:pPr>
            <a:r>
              <a:rPr lang="en-GB" altLang="en-US" sz="2800" dirty="0"/>
              <a:t>Managing Research Data through the Data Lifecycle</a:t>
            </a:r>
          </a:p>
          <a:p>
            <a:pPr eaLnBrk="1" hangingPunct="1">
              <a:lnSpc>
                <a:spcPct val="90000"/>
              </a:lnSpc>
              <a:spcBef>
                <a:spcPct val="0"/>
              </a:spcBef>
              <a:buClrTx/>
              <a:buFontTx/>
              <a:buNone/>
            </a:pPr>
            <a:endParaRPr lang="en-GB" altLang="en-US" sz="2800" b="1" dirty="0"/>
          </a:p>
          <a:p>
            <a:pPr eaLnBrk="1" hangingPunct="1">
              <a:lnSpc>
                <a:spcPct val="90000"/>
              </a:lnSpc>
              <a:spcBef>
                <a:spcPct val="0"/>
              </a:spcBef>
              <a:buClrTx/>
              <a:buFontTx/>
              <a:buNone/>
            </a:pPr>
            <a:r>
              <a:rPr lang="en-GB" altLang="en-US" sz="2800" b="1" dirty="0"/>
              <a:t>Part 2</a:t>
            </a:r>
          </a:p>
          <a:p>
            <a:pPr eaLnBrk="1" hangingPunct="1">
              <a:lnSpc>
                <a:spcPct val="90000"/>
              </a:lnSpc>
              <a:spcBef>
                <a:spcPct val="0"/>
              </a:spcBef>
              <a:buClrTx/>
              <a:buFontTx/>
              <a:buNone/>
            </a:pPr>
            <a:r>
              <a:rPr lang="en-GB" altLang="en-US" sz="2800" dirty="0"/>
              <a:t>Sharing Research Data: Benefits and Challenges</a:t>
            </a:r>
          </a:p>
          <a:p>
            <a:pPr eaLnBrk="1" hangingPunct="1">
              <a:lnSpc>
                <a:spcPct val="90000"/>
              </a:lnSpc>
              <a:spcBef>
                <a:spcPct val="0"/>
              </a:spcBef>
              <a:buClrTx/>
              <a:buFontTx/>
              <a:buNone/>
            </a:pPr>
            <a:endParaRPr lang="en-GB" altLang="en-US" sz="2800" dirty="0"/>
          </a:p>
          <a:p>
            <a:pPr eaLnBrk="1" hangingPunct="1">
              <a:lnSpc>
                <a:spcPct val="90000"/>
              </a:lnSpc>
              <a:spcBef>
                <a:spcPct val="0"/>
              </a:spcBef>
              <a:buClrTx/>
              <a:buFontTx/>
              <a:buNone/>
            </a:pPr>
            <a:r>
              <a:rPr lang="en-GB" altLang="en-US" sz="2800" b="1" dirty="0"/>
              <a:t>Part 3</a:t>
            </a:r>
          </a:p>
          <a:p>
            <a:pPr eaLnBrk="1" hangingPunct="1">
              <a:lnSpc>
                <a:spcPct val="90000"/>
              </a:lnSpc>
              <a:spcBef>
                <a:spcPct val="0"/>
              </a:spcBef>
              <a:buClrTx/>
              <a:buFontTx/>
              <a:buNone/>
            </a:pPr>
            <a:r>
              <a:rPr lang="en-GB" altLang="en-US" sz="2800" dirty="0"/>
              <a:t>Achieving Research Transparency</a:t>
            </a:r>
            <a:endParaRPr lang="en-US" altLang="en-US" sz="2800"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txBox="1">
            <a:spLocks noGrp="1"/>
          </p:cNvSpPr>
          <p:nvPr>
            <p:ph type="body" idx="1"/>
          </p:nvPr>
        </p:nvSpPr>
        <p:spPr>
          <a:xfrm>
            <a:off x="355600" y="1625600"/>
            <a:ext cx="8432800" cy="4525963"/>
          </a:xfrm>
        </p:spPr>
        <p:txBody>
          <a:bodyPr lIns="91425" tIns="45700" rIns="91425" bIns="45700">
            <a:noAutofit/>
          </a:bodyPr>
          <a:lstStyle/>
          <a:p>
            <a:pPr marL="365125" indent="-247650">
              <a:lnSpc>
                <a:spcPct val="80000"/>
              </a:lnSpc>
              <a:buClr>
                <a:srgbClr val="0070C0"/>
              </a:buClr>
              <a:buFont typeface="Arial" panose="020B0604020202020204" pitchFamily="34" charset="0"/>
              <a:buChar char="•"/>
              <a:defRPr/>
            </a:pPr>
            <a:r>
              <a:rPr lang="en-GB" altLang="en-US" b="1" dirty="0">
                <a:cs typeface="ＭＳ Ｐゴシック" charset="0"/>
              </a:rPr>
              <a:t>Benefits to the scholarly community</a:t>
            </a:r>
            <a:endParaRPr lang="en-GB" altLang="en-US" dirty="0">
              <a:cs typeface="ＭＳ Ｐゴシック" charset="0"/>
            </a:endParaRPr>
          </a:p>
          <a:p>
            <a:pPr marL="915987" lvl="1" indent="-342900">
              <a:lnSpc>
                <a:spcPct val="80000"/>
              </a:lnSpc>
              <a:spcBef>
                <a:spcPts val="2400"/>
              </a:spcBef>
              <a:buClr>
                <a:srgbClr val="0070C0"/>
              </a:buClr>
              <a:buFont typeface="Arial" panose="020B0604020202020204" pitchFamily="34" charset="0"/>
              <a:buChar char="→"/>
              <a:defRPr/>
            </a:pPr>
            <a:r>
              <a:rPr lang="en-GB" altLang="en-US" sz="2400" dirty="0"/>
              <a:t> Allows data to accumulate and be used for secondary analysis</a:t>
            </a:r>
          </a:p>
          <a:p>
            <a:pPr marL="1255713" lvl="3" indent="-230188">
              <a:lnSpc>
                <a:spcPct val="80000"/>
              </a:lnSpc>
              <a:spcBef>
                <a:spcPts val="2400"/>
              </a:spcBef>
              <a:buClr>
                <a:srgbClr val="0070C0"/>
              </a:buClr>
              <a:buFont typeface="Wingdings" panose="05000000000000000000" pitchFamily="2" charset="2"/>
              <a:buChar char="§"/>
              <a:defRPr/>
            </a:pPr>
            <a:r>
              <a:rPr lang="en-GB" altLang="en-US" sz="2400" dirty="0"/>
              <a:t>Collaboration!</a:t>
            </a:r>
          </a:p>
          <a:p>
            <a:pPr marL="915987" lvl="1" indent="-342900">
              <a:lnSpc>
                <a:spcPct val="80000"/>
              </a:lnSpc>
              <a:spcBef>
                <a:spcPts val="2400"/>
              </a:spcBef>
              <a:buClr>
                <a:srgbClr val="0070C0"/>
              </a:buClr>
              <a:buFont typeface="Arial" panose="020B0604020202020204" pitchFamily="34" charset="0"/>
              <a:buChar char="→"/>
              <a:defRPr/>
            </a:pPr>
            <a:r>
              <a:rPr lang="en-GB" altLang="en-US" sz="2400" dirty="0"/>
              <a:t> Promotes research transparency</a:t>
            </a:r>
          </a:p>
          <a:p>
            <a:pPr marL="915987" lvl="1" indent="-342900">
              <a:lnSpc>
                <a:spcPct val="80000"/>
              </a:lnSpc>
              <a:spcBef>
                <a:spcPts val="2400"/>
              </a:spcBef>
              <a:buClr>
                <a:srgbClr val="0070C0"/>
              </a:buClr>
              <a:buFont typeface="Arial" panose="020B0604020202020204" pitchFamily="34" charset="0"/>
              <a:buChar char="→"/>
              <a:defRPr/>
            </a:pPr>
            <a:r>
              <a:rPr lang="en-GB" altLang="en-US" sz="2400" dirty="0"/>
              <a:t> Encourages and allows for better instruction </a:t>
            </a:r>
          </a:p>
          <a:p>
            <a:pPr lvl="1">
              <a:defRPr/>
            </a:pPr>
            <a:endParaRPr lang="en-US" sz="1200" dirty="0"/>
          </a:p>
        </p:txBody>
      </p:sp>
      <p:sp>
        <p:nvSpPr>
          <p:cNvPr id="89091" name="Rectangle 10"/>
          <p:cNvSpPr>
            <a:spLocks noChangeArrowheads="1"/>
          </p:cNvSpPr>
          <p:nvPr/>
        </p:nvSpPr>
        <p:spPr bwMode="auto">
          <a:xfrm>
            <a:off x="962025"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89092" name="Title 1"/>
          <p:cNvSpPr>
            <a:spLocks noGrp="1"/>
          </p:cNvSpPr>
          <p:nvPr>
            <p:ph type="title"/>
          </p:nvPr>
        </p:nvSpPr>
        <p:spPr>
          <a:xfrm>
            <a:off x="1263650" y="374650"/>
            <a:ext cx="7561263" cy="576263"/>
          </a:xfrm>
        </p:spPr>
        <p:txBody>
          <a:bodyPr/>
          <a:lstStyle/>
          <a:p>
            <a:r>
              <a:rPr lang="en-US" altLang="en-US" sz="2800" b="1" smtClean="0"/>
              <a:t>Why Share Data?</a:t>
            </a:r>
          </a:p>
        </p:txBody>
      </p:sp>
      <p:sp>
        <p:nvSpPr>
          <p:cNvPr id="89093"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hape 111"/>
          <p:cNvSpPr>
            <a:spLocks noGrp="1"/>
          </p:cNvSpPr>
          <p:nvPr>
            <p:ph type="body" idx="1"/>
          </p:nvPr>
        </p:nvSpPr>
        <p:spPr>
          <a:xfrm>
            <a:off x="355600" y="1625600"/>
            <a:ext cx="8432800" cy="4525963"/>
          </a:xfrm>
        </p:spPr>
        <p:txBody>
          <a:bodyPr lIns="91425" tIns="45700" rIns="91425" bIns="45700"/>
          <a:lstStyle/>
          <a:p>
            <a:pPr marL="365125" indent="-247650" eaLnBrk="1" hangingPunct="1">
              <a:lnSpc>
                <a:spcPct val="90000"/>
              </a:lnSpc>
              <a:spcBef>
                <a:spcPts val="1800"/>
              </a:spcBef>
              <a:buClr>
                <a:srgbClr val="0070C0"/>
              </a:buClr>
            </a:pPr>
            <a:r>
              <a:rPr lang="en-GB" altLang="en-US" b="1" smtClean="0"/>
              <a:t>Benefits to researcher who generated data</a:t>
            </a:r>
          </a:p>
          <a:p>
            <a:pPr lvl="1" eaLnBrk="1" hangingPunct="1">
              <a:lnSpc>
                <a:spcPct val="90000"/>
              </a:lnSpc>
              <a:spcBef>
                <a:spcPts val="1200"/>
              </a:spcBef>
              <a:buClr>
                <a:srgbClr val="0070C0"/>
              </a:buClr>
              <a:buFont typeface="Arial" panose="020B0604020202020204" pitchFamily="34" charset="0"/>
              <a:buChar char="→"/>
            </a:pPr>
            <a:r>
              <a:rPr lang="en-GB" altLang="en-US" sz="2400" smtClean="0"/>
              <a:t> Provides long-term safe storage for data</a:t>
            </a:r>
          </a:p>
          <a:p>
            <a:pPr lvl="1" eaLnBrk="1" hangingPunct="1">
              <a:lnSpc>
                <a:spcPct val="90000"/>
              </a:lnSpc>
              <a:spcBef>
                <a:spcPts val="1200"/>
              </a:spcBef>
              <a:buClr>
                <a:srgbClr val="0070C0"/>
              </a:buClr>
              <a:buFont typeface="Arial" panose="020B0604020202020204" pitchFamily="34" charset="0"/>
              <a:buChar char="→"/>
            </a:pPr>
            <a:r>
              <a:rPr lang="en-GB" altLang="en-US" sz="2400" smtClean="0"/>
              <a:t> Helps in implementing data-management policies</a:t>
            </a:r>
          </a:p>
          <a:p>
            <a:pPr lvl="1" eaLnBrk="1" hangingPunct="1">
              <a:lnSpc>
                <a:spcPct val="90000"/>
              </a:lnSpc>
              <a:spcBef>
                <a:spcPts val="1200"/>
              </a:spcBef>
              <a:buClr>
                <a:srgbClr val="0070C0"/>
              </a:buClr>
              <a:buFont typeface="Arial" panose="020B0604020202020204" pitchFamily="34" charset="0"/>
              <a:buChar char="→"/>
            </a:pPr>
            <a:r>
              <a:rPr lang="en-GB" altLang="en-US" sz="2400" smtClean="0"/>
              <a:t> Increases visibility of scholarly work</a:t>
            </a:r>
          </a:p>
          <a:p>
            <a:pPr lvl="1" eaLnBrk="1" hangingPunct="1">
              <a:lnSpc>
                <a:spcPct val="90000"/>
              </a:lnSpc>
              <a:spcBef>
                <a:spcPts val="1200"/>
              </a:spcBef>
              <a:buClr>
                <a:srgbClr val="0070C0"/>
              </a:buClr>
              <a:buFont typeface="Arial" panose="020B0604020202020204" pitchFamily="34" charset="0"/>
              <a:buChar char="→"/>
            </a:pPr>
            <a:r>
              <a:rPr lang="en-GB" altLang="en-US" sz="2400" smtClean="0"/>
              <a:t> Enables collaboration on related themes / new topics</a:t>
            </a:r>
          </a:p>
          <a:p>
            <a:pPr marL="365125" indent="-247650">
              <a:lnSpc>
                <a:spcPct val="80000"/>
              </a:lnSpc>
              <a:spcBef>
                <a:spcPts val="2400"/>
              </a:spcBef>
              <a:buClr>
                <a:srgbClr val="0070C0"/>
              </a:buClr>
            </a:pPr>
            <a:r>
              <a:rPr lang="en-GB" altLang="en-US" b="1" smtClean="0"/>
              <a:t>Benefits to research participants</a:t>
            </a:r>
          </a:p>
          <a:p>
            <a:pPr lvl="1">
              <a:buClr>
                <a:srgbClr val="0070C0"/>
              </a:buClr>
              <a:buFont typeface="Arial" panose="020B0604020202020204" pitchFamily="34" charset="0"/>
              <a:buChar char="→"/>
            </a:pPr>
            <a:r>
              <a:rPr lang="en-GB" altLang="en-US" sz="2400" smtClean="0"/>
              <a:t> Maximizes use of their contributed data / information</a:t>
            </a:r>
          </a:p>
          <a:p>
            <a:pPr lvl="1">
              <a:buClr>
                <a:srgbClr val="0070C0"/>
              </a:buClr>
              <a:buFont typeface="Arial" panose="020B0604020202020204" pitchFamily="34" charset="0"/>
              <a:buChar char="→"/>
            </a:pPr>
            <a:r>
              <a:rPr lang="en-GB" altLang="en-US" sz="2400" smtClean="0"/>
              <a:t> Minimizes effects of data collection on populations</a:t>
            </a:r>
          </a:p>
          <a:p>
            <a:pPr lvl="1">
              <a:buClr>
                <a:srgbClr val="0070C0"/>
              </a:buClr>
              <a:buFont typeface="Arial" panose="020B0604020202020204" pitchFamily="34" charset="0"/>
              <a:buChar char="→"/>
            </a:pPr>
            <a:r>
              <a:rPr lang="en-GB" altLang="en-US" sz="2400" smtClean="0"/>
              <a:t> Optimizes over-time data collection</a:t>
            </a:r>
          </a:p>
          <a:p>
            <a:pPr lvl="1"/>
            <a:endParaRPr lang="en-US" altLang="en-US" sz="1200" smtClean="0"/>
          </a:p>
        </p:txBody>
      </p:sp>
      <p:sp>
        <p:nvSpPr>
          <p:cNvPr id="91139" name="Rectangle 10"/>
          <p:cNvSpPr>
            <a:spLocks noChangeArrowheads="1"/>
          </p:cNvSpPr>
          <p:nvPr/>
        </p:nvSpPr>
        <p:spPr bwMode="auto">
          <a:xfrm>
            <a:off x="962025"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91140" name="Title 1"/>
          <p:cNvSpPr>
            <a:spLocks noGrp="1"/>
          </p:cNvSpPr>
          <p:nvPr>
            <p:ph type="title"/>
          </p:nvPr>
        </p:nvSpPr>
        <p:spPr>
          <a:xfrm>
            <a:off x="1250950" y="368300"/>
            <a:ext cx="7561263" cy="576263"/>
          </a:xfrm>
        </p:spPr>
        <p:txBody>
          <a:bodyPr/>
          <a:lstStyle/>
          <a:p>
            <a:r>
              <a:rPr lang="en-US" altLang="en-US" sz="2800" b="1" smtClean="0">
                <a:solidFill>
                  <a:srgbClr val="000000"/>
                </a:solidFill>
              </a:rPr>
              <a:t>Why Share Data?</a:t>
            </a:r>
            <a:endParaRPr lang="en-US" altLang="en-US" smtClean="0"/>
          </a:p>
        </p:txBody>
      </p:sp>
      <p:sp>
        <p:nvSpPr>
          <p:cNvPr id="91141"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hape 111"/>
          <p:cNvSpPr>
            <a:spLocks noGrp="1"/>
          </p:cNvSpPr>
          <p:nvPr>
            <p:ph type="body" idx="1"/>
          </p:nvPr>
        </p:nvSpPr>
        <p:spPr>
          <a:xfrm>
            <a:off x="323850" y="1341438"/>
            <a:ext cx="8705850" cy="4824412"/>
          </a:xfrm>
        </p:spPr>
        <p:txBody>
          <a:bodyPr lIns="91425" tIns="45700" rIns="91425" bIns="45700"/>
          <a:lstStyle/>
          <a:p>
            <a:pPr marL="233363" indent="-233363" eaLnBrk="1" hangingPunct="1">
              <a:lnSpc>
                <a:spcPct val="90000"/>
              </a:lnSpc>
              <a:spcBef>
                <a:spcPct val="0"/>
              </a:spcBef>
              <a:buClr>
                <a:srgbClr val="0070C0"/>
              </a:buClr>
            </a:pPr>
            <a:r>
              <a:rPr lang="en-GB" altLang="en-US" b="1" smtClean="0"/>
              <a:t>External Mandates</a:t>
            </a:r>
          </a:p>
          <a:p>
            <a:pPr lvl="1" eaLnBrk="1" hangingPunct="1">
              <a:lnSpc>
                <a:spcPct val="90000"/>
              </a:lnSpc>
              <a:spcBef>
                <a:spcPts val="600"/>
              </a:spcBef>
              <a:buClr>
                <a:srgbClr val="0070C0"/>
              </a:buClr>
              <a:buFont typeface="Arial" panose="020B0604020202020204" pitchFamily="34" charset="0"/>
              <a:buChar char="→"/>
            </a:pPr>
            <a:r>
              <a:rPr lang="en-GB" altLang="en-US" sz="2400" smtClean="0"/>
              <a:t> Scholarly association standards (e.g., APSA’s “DA-RT”) </a:t>
            </a:r>
          </a:p>
          <a:p>
            <a:pPr marL="1147763" lvl="2" indent="-233363">
              <a:lnSpc>
                <a:spcPct val="90000"/>
              </a:lnSpc>
              <a:spcBef>
                <a:spcPts val="600"/>
              </a:spcBef>
              <a:buClr>
                <a:srgbClr val="0070C0"/>
              </a:buClr>
              <a:buFont typeface="Wingdings" panose="05000000000000000000" pitchFamily="2" charset="2"/>
              <a:buChar char="§"/>
            </a:pPr>
            <a:r>
              <a:rPr lang="en-GB" altLang="en-US" sz="2400" smtClean="0"/>
              <a:t>Data access + Research transparency (production transparency + analytic transparency)</a:t>
            </a:r>
          </a:p>
          <a:p>
            <a:pPr marL="1147763" lvl="2" indent="-233363">
              <a:lnSpc>
                <a:spcPct val="90000"/>
              </a:lnSpc>
              <a:spcBef>
                <a:spcPts val="600"/>
              </a:spcBef>
              <a:buClr>
                <a:srgbClr val="0070C0"/>
              </a:buClr>
              <a:buFont typeface="Wingdings" panose="05000000000000000000" pitchFamily="2" charset="2"/>
              <a:buChar char="§"/>
            </a:pPr>
            <a:r>
              <a:rPr lang="en-US" altLang="en-US" sz="2400" smtClean="0"/>
              <a:t>Section 6 of APSA’s </a:t>
            </a:r>
            <a:r>
              <a:rPr lang="en-US" altLang="en-US" sz="2400" i="1" smtClean="0"/>
              <a:t>Guide to Professional Ethics, Rights and Freedoms </a:t>
            </a:r>
            <a:r>
              <a:rPr lang="en-US" altLang="en-US" sz="2400" smtClean="0"/>
              <a:t>(as amended in October 2012)</a:t>
            </a:r>
            <a:endParaRPr lang="en-GB" altLang="en-US" sz="2400" smtClean="0">
              <a:solidFill>
                <a:srgbClr val="000000"/>
              </a:solidFill>
            </a:endParaRPr>
          </a:p>
          <a:p>
            <a:pPr lvl="1" eaLnBrk="1" hangingPunct="1">
              <a:lnSpc>
                <a:spcPct val="90000"/>
              </a:lnSpc>
              <a:spcBef>
                <a:spcPts val="600"/>
              </a:spcBef>
              <a:buClr>
                <a:srgbClr val="0070C0"/>
              </a:buClr>
              <a:buFont typeface="Arial" panose="020B0604020202020204" pitchFamily="34" charset="0"/>
              <a:buChar char="→"/>
            </a:pPr>
            <a:r>
              <a:rPr lang="en-GB" altLang="en-US" sz="2400" smtClean="0"/>
              <a:t> Funders’ mandates </a:t>
            </a:r>
          </a:p>
          <a:p>
            <a:pPr marL="1147763" lvl="2" indent="-233363">
              <a:lnSpc>
                <a:spcPct val="90000"/>
              </a:lnSpc>
              <a:spcBef>
                <a:spcPts val="600"/>
              </a:spcBef>
              <a:buClr>
                <a:srgbClr val="0070C0"/>
              </a:buClr>
              <a:buFont typeface="Wingdings" panose="05000000000000000000" pitchFamily="2" charset="2"/>
              <a:buChar char="§"/>
            </a:pPr>
            <a:r>
              <a:rPr lang="en-GB" altLang="en-US" sz="2400" smtClean="0"/>
              <a:t>Improves use of publicly funded data/research</a:t>
            </a:r>
          </a:p>
          <a:p>
            <a:pPr marL="1147763" lvl="2" indent="-233363" eaLnBrk="1" hangingPunct="1">
              <a:lnSpc>
                <a:spcPct val="90000"/>
              </a:lnSpc>
              <a:spcBef>
                <a:spcPts val="600"/>
              </a:spcBef>
              <a:buClr>
                <a:srgbClr val="0070C0"/>
              </a:buClr>
              <a:buFont typeface="Wingdings" panose="05000000000000000000" pitchFamily="2" charset="2"/>
              <a:buChar char="§"/>
            </a:pPr>
            <a:r>
              <a:rPr lang="en-GB" altLang="en-US" sz="2400" smtClean="0">
                <a:solidFill>
                  <a:srgbClr val="000000"/>
                </a:solidFill>
              </a:rPr>
              <a:t>Avoids duplication of data collection</a:t>
            </a:r>
          </a:p>
          <a:p>
            <a:pPr marL="1147763" lvl="2" indent="-233363" eaLnBrk="1" hangingPunct="1">
              <a:lnSpc>
                <a:spcPct val="90000"/>
              </a:lnSpc>
              <a:spcBef>
                <a:spcPts val="600"/>
              </a:spcBef>
              <a:buClr>
                <a:srgbClr val="0070C0"/>
              </a:buClr>
              <a:buFont typeface="Wingdings" panose="05000000000000000000" pitchFamily="2" charset="2"/>
              <a:buChar char="§"/>
            </a:pPr>
            <a:r>
              <a:rPr lang="en-GB" altLang="en-US" sz="2400" smtClean="0">
                <a:solidFill>
                  <a:srgbClr val="000000"/>
                </a:solidFill>
              </a:rPr>
              <a:t>Maximizes return for investment</a:t>
            </a:r>
          </a:p>
          <a:p>
            <a:pPr lvl="1" eaLnBrk="1" hangingPunct="1">
              <a:lnSpc>
                <a:spcPct val="90000"/>
              </a:lnSpc>
              <a:spcBef>
                <a:spcPts val="600"/>
              </a:spcBef>
              <a:buClr>
                <a:srgbClr val="0070C0"/>
              </a:buClr>
              <a:buFont typeface="Arial" panose="020B0604020202020204" pitchFamily="34" charset="0"/>
              <a:buChar char="→"/>
            </a:pPr>
            <a:r>
              <a:rPr lang="en-GB" altLang="en-US" sz="2400" smtClean="0">
                <a:solidFill>
                  <a:srgbClr val="000000"/>
                </a:solidFill>
              </a:rPr>
              <a:t> Publishers’ d</a:t>
            </a:r>
            <a:r>
              <a:rPr lang="en-GB" altLang="ja-JP" sz="2400" smtClean="0">
                <a:solidFill>
                  <a:srgbClr val="000000"/>
                </a:solidFill>
              </a:rPr>
              <a:t>ata access policies / open access publishing</a:t>
            </a:r>
          </a:p>
          <a:p>
            <a:pPr marL="1147763" lvl="2" indent="-233363">
              <a:lnSpc>
                <a:spcPct val="90000"/>
              </a:lnSpc>
              <a:spcBef>
                <a:spcPts val="1800"/>
              </a:spcBef>
              <a:buClr>
                <a:srgbClr val="0070C0"/>
              </a:buClr>
              <a:buFont typeface="Wingdings" panose="05000000000000000000" pitchFamily="2" charset="2"/>
              <a:buChar char="§"/>
            </a:pPr>
            <a:endParaRPr lang="en-GB" altLang="en-US" sz="2200" smtClean="0"/>
          </a:p>
          <a:p>
            <a:pPr marL="977900" lvl="3" indent="0">
              <a:lnSpc>
                <a:spcPct val="90000"/>
              </a:lnSpc>
              <a:spcBef>
                <a:spcPts val="1800"/>
              </a:spcBef>
              <a:buClr>
                <a:srgbClr val="0070C0"/>
              </a:buClr>
              <a:buFontTx/>
              <a:buNone/>
            </a:pPr>
            <a:r>
              <a:rPr lang="en-US" altLang="en-US" sz="1200" smtClean="0"/>
              <a:t>`</a:t>
            </a:r>
          </a:p>
        </p:txBody>
      </p:sp>
      <p:sp>
        <p:nvSpPr>
          <p:cNvPr id="93187" name="Rectangle 10"/>
          <p:cNvSpPr>
            <a:spLocks noChangeArrowheads="1"/>
          </p:cNvSpPr>
          <p:nvPr/>
        </p:nvSpPr>
        <p:spPr bwMode="auto">
          <a:xfrm>
            <a:off x="962025"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93188" name="Title 1"/>
          <p:cNvSpPr>
            <a:spLocks noGrp="1"/>
          </p:cNvSpPr>
          <p:nvPr>
            <p:ph type="title"/>
          </p:nvPr>
        </p:nvSpPr>
        <p:spPr>
          <a:xfrm>
            <a:off x="1254125" y="374650"/>
            <a:ext cx="7561263" cy="576263"/>
          </a:xfrm>
        </p:spPr>
        <p:txBody>
          <a:bodyPr/>
          <a:lstStyle/>
          <a:p>
            <a:r>
              <a:rPr lang="en-US" altLang="en-US" sz="2800" b="1" smtClean="0"/>
              <a:t>Why Share Data?</a:t>
            </a:r>
            <a:endParaRPr lang="en-US" altLang="en-US" sz="2800" smtClean="0"/>
          </a:p>
        </p:txBody>
      </p:sp>
      <p:sp>
        <p:nvSpPr>
          <p:cNvPr id="93189"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txBox="1">
            <a:spLocks noGrp="1"/>
          </p:cNvSpPr>
          <p:nvPr>
            <p:ph type="body" idx="1"/>
          </p:nvPr>
        </p:nvSpPr>
        <p:spPr>
          <a:xfrm>
            <a:off x="441325" y="1419225"/>
            <a:ext cx="8432800" cy="4525963"/>
          </a:xfrm>
        </p:spPr>
        <p:txBody>
          <a:bodyPr lIns="91425" tIns="45700" rIns="91425" bIns="45700">
            <a:noAutofit/>
          </a:bodyPr>
          <a:lstStyle/>
          <a:p>
            <a:pPr marL="429768">
              <a:buClr>
                <a:srgbClr val="0070C0"/>
              </a:buClr>
              <a:buSzPct val="68000"/>
              <a:buFont typeface="Arial" panose="020B0604020202020204" pitchFamily="34" charset="0"/>
              <a:buChar char="•"/>
              <a:defRPr/>
            </a:pPr>
            <a:r>
              <a:rPr lang="en-GB" altLang="en-US" kern="1200" dirty="0">
                <a:ea typeface="+mn-ea"/>
                <a:cs typeface="+mn-cs"/>
              </a:rPr>
              <a:t>First use</a:t>
            </a:r>
          </a:p>
          <a:p>
            <a:pPr marL="429768">
              <a:buClr>
                <a:srgbClr val="0070C0"/>
              </a:buClr>
              <a:buSzPct val="68000"/>
              <a:buFont typeface="Arial" panose="020B0604020202020204" pitchFamily="34" charset="0"/>
              <a:buChar char="•"/>
              <a:defRPr/>
            </a:pPr>
            <a:r>
              <a:rPr lang="en-GB" altLang="en-US" kern="1200" dirty="0">
                <a:ea typeface="+mn-ea"/>
                <a:cs typeface="+mn-cs"/>
              </a:rPr>
              <a:t>Epistemological differences</a:t>
            </a:r>
          </a:p>
          <a:p>
            <a:pPr marL="429768">
              <a:buClr>
                <a:srgbClr val="0070C0"/>
              </a:buClr>
              <a:buSzPct val="68000"/>
              <a:buFont typeface="Arial" panose="020B0604020202020204" pitchFamily="34" charset="0"/>
              <a:buChar char="•"/>
              <a:defRPr/>
            </a:pPr>
            <a:r>
              <a:rPr lang="en-GB" altLang="en-US" kern="1200" dirty="0">
                <a:ea typeface="+mn-ea"/>
                <a:cs typeface="+mn-cs"/>
              </a:rPr>
              <a:t>Questions about interest in data</a:t>
            </a:r>
          </a:p>
          <a:p>
            <a:pPr marL="429768">
              <a:buClr>
                <a:srgbClr val="0070C0"/>
              </a:buClr>
              <a:buSzPct val="68000"/>
              <a:buFont typeface="Arial" panose="020B0604020202020204" pitchFamily="34" charset="0"/>
              <a:buChar char="•"/>
              <a:defRPr/>
            </a:pPr>
            <a:r>
              <a:rPr lang="en-GB" altLang="en-US" kern="1200" dirty="0">
                <a:ea typeface="+mn-ea"/>
                <a:cs typeface="+mn-cs"/>
              </a:rPr>
              <a:t>Concerns about data in a foreign language</a:t>
            </a:r>
          </a:p>
          <a:p>
            <a:pPr marL="429768">
              <a:buClr>
                <a:srgbClr val="0070C0"/>
              </a:buClr>
              <a:buSzPct val="68000"/>
              <a:buFont typeface="Arial" panose="020B0604020202020204" pitchFamily="34" charset="0"/>
              <a:buChar char="•"/>
              <a:defRPr/>
            </a:pPr>
            <a:r>
              <a:rPr lang="en-GB" altLang="en-US" kern="1200" dirty="0">
                <a:ea typeface="+mn-ea"/>
                <a:cs typeface="+mn-cs"/>
              </a:rPr>
              <a:t>Copyright / licensing concerns</a:t>
            </a:r>
          </a:p>
          <a:p>
            <a:pPr marL="429768">
              <a:buClr>
                <a:srgbClr val="0070C0"/>
              </a:buClr>
              <a:buSzPct val="68000"/>
              <a:buFont typeface="Arial" panose="020B0604020202020204" pitchFamily="34" charset="0"/>
              <a:buChar char="•"/>
              <a:defRPr/>
            </a:pPr>
            <a:r>
              <a:rPr lang="en-GB" altLang="en-US" kern="1200" dirty="0">
                <a:ea typeface="+mn-ea"/>
                <a:cs typeface="+mn-cs"/>
              </a:rPr>
              <a:t>Human participant concerns </a:t>
            </a:r>
          </a:p>
          <a:p>
            <a:pPr marL="429768">
              <a:buClr>
                <a:srgbClr val="0070C0"/>
              </a:buClr>
              <a:buSzPct val="68000"/>
              <a:buFont typeface="Arial" panose="020B0604020202020204" pitchFamily="34" charset="0"/>
              <a:buChar char="•"/>
              <a:defRPr/>
            </a:pPr>
            <a:r>
              <a:rPr lang="en-GB" altLang="en-US" kern="1200" dirty="0">
                <a:ea typeface="+mn-ea"/>
                <a:cs typeface="+mn-cs"/>
              </a:rPr>
              <a:t>Resource concerns </a:t>
            </a:r>
          </a:p>
          <a:p>
            <a:pPr marL="429768">
              <a:buClr>
                <a:srgbClr val="0070C0"/>
              </a:buClr>
              <a:buSzPct val="68000"/>
              <a:buFont typeface="Arial" panose="020B0604020202020204" pitchFamily="34" charset="0"/>
              <a:buChar char="•"/>
              <a:defRPr/>
            </a:pPr>
            <a:r>
              <a:rPr lang="en-GB" altLang="en-US" kern="1200" dirty="0">
                <a:ea typeface="+mn-ea"/>
                <a:cs typeface="+mn-cs"/>
              </a:rPr>
              <a:t>Destruction promises</a:t>
            </a:r>
          </a:p>
          <a:p>
            <a:pPr marL="429768">
              <a:buClr>
                <a:srgbClr val="0070C0"/>
              </a:buClr>
              <a:buSzPct val="68000"/>
              <a:buFont typeface="Arial" panose="020B0604020202020204" pitchFamily="34" charset="0"/>
              <a:buChar char="•"/>
              <a:defRPr/>
            </a:pPr>
            <a:r>
              <a:rPr lang="en-GB" altLang="en-US" kern="1200" dirty="0">
                <a:ea typeface="+mn-ea"/>
                <a:cs typeface="+mn-cs"/>
              </a:rPr>
              <a:t>No incentives / rewards</a:t>
            </a:r>
          </a:p>
          <a:p>
            <a:pPr lvl="1">
              <a:spcBef>
                <a:spcPts val="1200"/>
              </a:spcBef>
              <a:defRPr/>
            </a:pPr>
            <a:endParaRPr lang="en-US" sz="2800" dirty="0"/>
          </a:p>
        </p:txBody>
      </p:sp>
      <p:sp>
        <p:nvSpPr>
          <p:cNvPr id="95235" name="Rectangle 10"/>
          <p:cNvSpPr>
            <a:spLocks noChangeArrowheads="1"/>
          </p:cNvSpPr>
          <p:nvPr/>
        </p:nvSpPr>
        <p:spPr bwMode="auto">
          <a:xfrm>
            <a:off x="962025"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95236" name="Title 1"/>
          <p:cNvSpPr>
            <a:spLocks noGrp="1"/>
          </p:cNvSpPr>
          <p:nvPr>
            <p:ph type="title"/>
          </p:nvPr>
        </p:nvSpPr>
        <p:spPr>
          <a:xfrm>
            <a:off x="1263650" y="374650"/>
            <a:ext cx="7561263" cy="576263"/>
          </a:xfrm>
        </p:spPr>
        <p:txBody>
          <a:bodyPr/>
          <a:lstStyle/>
          <a:p>
            <a:r>
              <a:rPr lang="en-US" altLang="en-US" sz="2800" b="1" smtClean="0"/>
              <a:t>Why NOT Share Data?</a:t>
            </a:r>
            <a:endParaRPr lang="en-US" altLang="en-US" sz="2800" smtClean="0"/>
          </a:p>
        </p:txBody>
      </p:sp>
      <p:sp>
        <p:nvSpPr>
          <p:cNvPr id="95237"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1189038" y="420688"/>
            <a:ext cx="7993062" cy="474662"/>
          </a:xfrm>
        </p:spPr>
        <p:txBody>
          <a:bodyPr/>
          <a:lstStyle/>
          <a:p>
            <a:pPr marL="361950" indent="-361950">
              <a:lnSpc>
                <a:spcPct val="90000"/>
              </a:lnSpc>
            </a:pPr>
            <a:r>
              <a:rPr lang="en-GB" altLang="en-US" sz="2800" b="1" smtClean="0"/>
              <a:t>Data Sharing and Ethical Concerns</a:t>
            </a:r>
            <a:endParaRPr lang="en-US" altLang="en-US" sz="2800" b="1" smtClean="0"/>
          </a:p>
        </p:txBody>
      </p:sp>
      <p:sp>
        <p:nvSpPr>
          <p:cNvPr id="9728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97284"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9728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97286" name="Rectangle 1"/>
          <p:cNvSpPr>
            <a:spLocks noChangeArrowheads="1"/>
          </p:cNvSpPr>
          <p:nvPr/>
        </p:nvSpPr>
        <p:spPr bwMode="auto">
          <a:xfrm>
            <a:off x="468313" y="1192213"/>
            <a:ext cx="80645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a:solidFill>
                  <a:srgbClr val="000000"/>
                </a:solidFill>
              </a:rPr>
              <a:t>Research should be designed, reviewed and undertaken to ensure integrity, quality and transparency.</a:t>
            </a:r>
          </a:p>
          <a:p>
            <a:pPr>
              <a:buClr>
                <a:srgbClr val="0070C0"/>
              </a:buClr>
            </a:pPr>
            <a:r>
              <a:rPr lang="en-US" altLang="en-US">
                <a:solidFill>
                  <a:srgbClr val="000000"/>
                </a:solidFill>
              </a:rPr>
              <a:t>Participants (and staff) must normally be fully informed about the purposes, methods and intended possible uses of the research, what their participation entails and what risks, if any, are involved.</a:t>
            </a:r>
          </a:p>
          <a:p>
            <a:pPr>
              <a:buClr>
                <a:srgbClr val="0070C0"/>
              </a:buClr>
            </a:pPr>
            <a:r>
              <a:rPr lang="en-US" altLang="en-US">
                <a:solidFill>
                  <a:srgbClr val="000000"/>
                </a:solidFill>
              </a:rPr>
              <a:t>The confidentiality of information supplied by research participants and the anonymity of respondents must be respected.</a:t>
            </a:r>
          </a:p>
          <a:p>
            <a:pPr>
              <a:buClr>
                <a:srgbClr val="0070C0"/>
              </a:buClr>
            </a:pPr>
            <a:r>
              <a:rPr lang="en-US" altLang="en-US">
                <a:solidFill>
                  <a:srgbClr val="000000"/>
                </a:solidFill>
              </a:rPr>
              <a:t>Research participants must take part voluntarily, free of any coercion.</a:t>
            </a:r>
          </a:p>
          <a:p>
            <a:pPr>
              <a:buClr>
                <a:srgbClr val="0070C0"/>
              </a:buClr>
            </a:pPr>
            <a:r>
              <a:rPr lang="en-US" altLang="en-US">
                <a:solidFill>
                  <a:srgbClr val="000000"/>
                </a:solidFill>
              </a:rPr>
              <a:t>Harm to participants must be avoided in all instances.</a:t>
            </a:r>
          </a:p>
          <a:p>
            <a:pPr>
              <a:buClr>
                <a:srgbClr val="0070C0"/>
              </a:buClr>
            </a:pPr>
            <a:r>
              <a:rPr lang="en-US" altLang="en-US">
                <a:solidFill>
                  <a:srgbClr val="000000"/>
                </a:solidFill>
              </a:rPr>
              <a:t>Any conflicts of interest must be explicit.</a:t>
            </a:r>
            <a:endParaRPr lang="en-GB" altLang="en-US">
              <a:solidFill>
                <a:srgbClr val="000000"/>
              </a:solidFill>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900113" y="419100"/>
            <a:ext cx="8281987" cy="474663"/>
          </a:xfrm>
        </p:spPr>
        <p:txBody>
          <a:bodyPr/>
          <a:lstStyle/>
          <a:p>
            <a:pPr marL="361950" indent="-361950">
              <a:lnSpc>
                <a:spcPct val="90000"/>
              </a:lnSpc>
            </a:pPr>
            <a:r>
              <a:rPr lang="en-GB" altLang="en-US" sz="2600" b="1" smtClean="0"/>
              <a:t>Informed Consent – A Key Tool and Responsibility</a:t>
            </a:r>
            <a:endParaRPr lang="en-US" altLang="en-US" sz="2600" b="1" smtClean="0"/>
          </a:p>
        </p:txBody>
      </p:sp>
      <p:sp>
        <p:nvSpPr>
          <p:cNvPr id="99331" name="Rectangle 10"/>
          <p:cNvSpPr>
            <a:spLocks noChangeArrowheads="1"/>
          </p:cNvSpPr>
          <p:nvPr/>
        </p:nvSpPr>
        <p:spPr bwMode="auto">
          <a:xfrm>
            <a:off x="560388" y="419100"/>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99332"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99333"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99334" name="Rectangle 1"/>
          <p:cNvSpPr>
            <a:spLocks noChangeArrowheads="1"/>
          </p:cNvSpPr>
          <p:nvPr/>
        </p:nvSpPr>
        <p:spPr bwMode="auto">
          <a:xfrm>
            <a:off x="611188" y="1239838"/>
            <a:ext cx="8424862"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buFontTx/>
              <a:buNone/>
            </a:pPr>
            <a:r>
              <a:rPr lang="en-US" altLang="en-US">
                <a:solidFill>
                  <a:srgbClr val="000000"/>
                </a:solidFill>
              </a:rPr>
              <a:t>A good information sheet and consent form:</a:t>
            </a:r>
          </a:p>
          <a:p>
            <a:pPr>
              <a:buClr>
                <a:srgbClr val="0070C0"/>
              </a:buClr>
            </a:pPr>
            <a:r>
              <a:rPr lang="en-US" altLang="en-US">
                <a:solidFill>
                  <a:srgbClr val="000000"/>
                </a:solidFill>
              </a:rPr>
              <a:t> Satisfy detailed requirements for data protection by outlining:</a:t>
            </a:r>
          </a:p>
          <a:p>
            <a:pPr lvl="1">
              <a:buClr>
                <a:srgbClr val="0070C0"/>
              </a:buClr>
              <a:buFont typeface="Arial" panose="020B0604020202020204" pitchFamily="34" charset="0"/>
              <a:buChar char="→"/>
            </a:pPr>
            <a:r>
              <a:rPr lang="en-US" altLang="en-US" sz="1600"/>
              <a:t>Purpose of the research; who stands behind the project, incl. full contact info</a:t>
            </a:r>
          </a:p>
          <a:p>
            <a:pPr lvl="1">
              <a:buClr>
                <a:srgbClr val="0070C0"/>
              </a:buClr>
              <a:buFont typeface="Arial" panose="020B0604020202020204" pitchFamily="34" charset="0"/>
              <a:buChar char="→"/>
            </a:pPr>
            <a:r>
              <a:rPr lang="en-US" altLang="en-US" sz="1600"/>
              <a:t>What is involved in participation</a:t>
            </a:r>
          </a:p>
          <a:p>
            <a:pPr lvl="1">
              <a:buClr>
                <a:srgbClr val="0070C0"/>
              </a:buClr>
              <a:buFont typeface="Arial" panose="020B0604020202020204" pitchFamily="34" charset="0"/>
              <a:buChar char="→"/>
            </a:pPr>
            <a:r>
              <a:rPr lang="en-US" altLang="en-US" sz="1600"/>
              <a:t>Benefits and risks</a:t>
            </a:r>
          </a:p>
          <a:p>
            <a:pPr lvl="1">
              <a:buClr>
                <a:srgbClr val="0070C0"/>
              </a:buClr>
              <a:buFont typeface="Arial" panose="020B0604020202020204" pitchFamily="34" charset="0"/>
              <a:buChar char="→"/>
            </a:pPr>
            <a:r>
              <a:rPr lang="en-US" altLang="en-US" sz="1600"/>
              <a:t>Mechanism of withdrawal </a:t>
            </a:r>
          </a:p>
          <a:p>
            <a:pPr lvl="1">
              <a:buClr>
                <a:srgbClr val="0070C0"/>
              </a:buClr>
              <a:buFont typeface="Arial" panose="020B0604020202020204" pitchFamily="34" charset="0"/>
              <a:buChar char="→"/>
            </a:pPr>
            <a:r>
              <a:rPr lang="en-US" altLang="en-US" sz="1600"/>
              <a:t>Usage of data – for primary research AND for subsequent sharing</a:t>
            </a:r>
          </a:p>
          <a:p>
            <a:pPr lvl="1">
              <a:buClr>
                <a:srgbClr val="0070C0"/>
              </a:buClr>
              <a:buFont typeface="Arial" panose="020B0604020202020204" pitchFamily="34" charset="0"/>
              <a:buChar char="→"/>
            </a:pPr>
            <a:r>
              <a:rPr lang="en-US" altLang="en-US" sz="1600"/>
              <a:t>Strategies to ensure confidentiality of data (anonymization, access controls, etc.) where relevant</a:t>
            </a:r>
          </a:p>
          <a:p>
            <a:pPr>
              <a:buClr>
                <a:srgbClr val="0070C0"/>
              </a:buClr>
            </a:pPr>
            <a:r>
              <a:rPr lang="en-US" altLang="en-US">
                <a:solidFill>
                  <a:srgbClr val="000000"/>
                </a:solidFill>
              </a:rPr>
              <a:t> Are simple to understand</a:t>
            </a:r>
          </a:p>
          <a:p>
            <a:pPr lvl="1">
              <a:buClr>
                <a:srgbClr val="0070C0"/>
              </a:buClr>
              <a:buFont typeface="Arial" panose="020B0604020202020204" pitchFamily="34" charset="0"/>
              <a:buChar char="→"/>
            </a:pPr>
            <a:r>
              <a:rPr lang="en-US" altLang="en-US" sz="1600"/>
              <a:t>Easy to read; use common language not jargon</a:t>
            </a:r>
          </a:p>
          <a:p>
            <a:pPr lvl="1">
              <a:buClr>
                <a:srgbClr val="0070C0"/>
              </a:buClr>
              <a:buFont typeface="Arial" panose="020B0604020202020204" pitchFamily="34" charset="0"/>
              <a:buChar char="→"/>
            </a:pPr>
            <a:r>
              <a:rPr lang="en-US" altLang="en-US" sz="1600"/>
              <a:t>Give a good range of choices </a:t>
            </a:r>
            <a:endParaRPr lang="en-US" altLang="en-US" sz="2400">
              <a:solidFill>
                <a:srgbClr val="000000"/>
              </a:solidFill>
            </a:endParaRPr>
          </a:p>
          <a:p>
            <a:pPr>
              <a:buClr>
                <a:srgbClr val="0070C0"/>
              </a:buClr>
            </a:pPr>
            <a:r>
              <a:rPr lang="en-US" altLang="en-US">
                <a:solidFill>
                  <a:srgbClr val="000000"/>
                </a:solidFill>
              </a:rPr>
              <a:t> Avoid excessive warnings</a:t>
            </a:r>
          </a:p>
          <a:p>
            <a:pPr>
              <a:buClr>
                <a:srgbClr val="0070C0"/>
              </a:buClr>
            </a:pPr>
            <a:r>
              <a:rPr lang="en-US" altLang="en-US">
                <a:solidFill>
                  <a:srgbClr val="000000"/>
                </a:solidFill>
              </a:rPr>
              <a:t> Cover all intended purposes: analysis, publishing, sharing</a:t>
            </a:r>
            <a:endParaRPr lang="en-GB" altLang="en-US">
              <a:solidFill>
                <a:srgbClr val="000000"/>
              </a:solidFill>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1189038" y="419100"/>
            <a:ext cx="7993062" cy="474663"/>
          </a:xfrm>
        </p:spPr>
        <p:txBody>
          <a:bodyPr/>
          <a:lstStyle/>
          <a:p>
            <a:pPr marL="361950" indent="-361950">
              <a:lnSpc>
                <a:spcPct val="90000"/>
              </a:lnSpc>
            </a:pPr>
            <a:r>
              <a:rPr lang="en-GB" altLang="en-US" sz="2800" b="1" smtClean="0"/>
              <a:t>How to Secure Consent for Archiving / Sharing / Unknown Future Uses?</a:t>
            </a:r>
            <a:endParaRPr lang="en-US" altLang="en-US" sz="2500" b="1" smtClean="0"/>
          </a:p>
        </p:txBody>
      </p:sp>
      <p:sp>
        <p:nvSpPr>
          <p:cNvPr id="101379"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101380"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101381"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101382" name="Rectangle 1"/>
          <p:cNvSpPr>
            <a:spLocks noChangeArrowheads="1"/>
          </p:cNvSpPr>
          <p:nvPr/>
        </p:nvSpPr>
        <p:spPr bwMode="auto">
          <a:xfrm>
            <a:off x="611188" y="1050925"/>
            <a:ext cx="8064500" cy="595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buFontTx/>
              <a:buNone/>
            </a:pPr>
            <a:endParaRPr lang="en-US" altLang="en-US" sz="1600">
              <a:solidFill>
                <a:srgbClr val="000000"/>
              </a:solidFill>
            </a:endParaRPr>
          </a:p>
          <a:p>
            <a:pPr>
              <a:buClr>
                <a:srgbClr val="0070C0"/>
              </a:buClr>
            </a:pPr>
            <a:r>
              <a:rPr lang="en-US" altLang="en-US">
                <a:solidFill>
                  <a:srgbClr val="000000"/>
                </a:solidFill>
              </a:rPr>
              <a:t> It is possible to provide a lot of information about future re-use</a:t>
            </a:r>
          </a:p>
          <a:p>
            <a:pPr lvl="1">
              <a:buClr>
                <a:srgbClr val="0070C0"/>
              </a:buClr>
              <a:buFont typeface="Arial" panose="020B0604020202020204" pitchFamily="34" charset="0"/>
              <a:buChar char="→"/>
            </a:pPr>
            <a:r>
              <a:rPr lang="en-US" altLang="en-US" sz="1600"/>
              <a:t>Who can access the data – only authenticated researchers (if data are shared through an institutionalized repository)</a:t>
            </a:r>
          </a:p>
          <a:p>
            <a:pPr lvl="1">
              <a:buClr>
                <a:srgbClr val="0070C0"/>
              </a:buClr>
              <a:buFont typeface="Arial" panose="020B0604020202020204" pitchFamily="34" charset="0"/>
              <a:buChar char="→"/>
            </a:pPr>
            <a:r>
              <a:rPr lang="en-US" altLang="en-US" sz="1600"/>
              <a:t>Purposes – research or teaching, or both</a:t>
            </a:r>
          </a:p>
          <a:p>
            <a:pPr lvl="1">
              <a:buClr>
                <a:srgbClr val="0070C0"/>
              </a:buClr>
              <a:buFont typeface="Arial" panose="020B0604020202020204" pitchFamily="34" charset="0"/>
              <a:buChar char="→"/>
            </a:pPr>
            <a:r>
              <a:rPr lang="en-US" altLang="en-US" sz="1600"/>
              <a:t>Confidentiality protections, undertakings of future users</a:t>
            </a:r>
          </a:p>
          <a:p>
            <a:pPr lvl="1">
              <a:buClr>
                <a:srgbClr val="0070C0"/>
              </a:buClr>
              <a:buFont typeface="Arial" panose="020B0604020202020204" pitchFamily="34" charset="0"/>
              <a:buChar char="→"/>
            </a:pPr>
            <a:r>
              <a:rPr lang="en-US" altLang="en-US" sz="1600"/>
              <a:t>General consent (similar to consent used with emergent research topics)</a:t>
            </a:r>
          </a:p>
          <a:p>
            <a:pPr lvl="1">
              <a:buClr>
                <a:srgbClr val="0070C0"/>
              </a:buClr>
              <a:buFontTx/>
              <a:buNone/>
            </a:pPr>
            <a:endParaRPr lang="en-US" altLang="en-US" sz="1600"/>
          </a:p>
          <a:p>
            <a:pPr>
              <a:buClr>
                <a:srgbClr val="0070C0"/>
              </a:buClr>
            </a:pPr>
            <a:r>
              <a:rPr lang="en-US" altLang="en-US">
                <a:solidFill>
                  <a:srgbClr val="000000"/>
                </a:solidFill>
              </a:rPr>
              <a:t> Medical research and bio-bank models: enduring, broad, open consent</a:t>
            </a:r>
          </a:p>
          <a:p>
            <a:pPr lvl="1">
              <a:buClr>
                <a:srgbClr val="0070C0"/>
              </a:buClr>
              <a:buFont typeface="Arial" panose="020B0604020202020204" pitchFamily="34" charset="0"/>
              <a:buChar char="→"/>
            </a:pPr>
            <a:r>
              <a:rPr lang="en-US" altLang="en-US" sz="1600"/>
              <a:t>No time limits, no re-contact required</a:t>
            </a:r>
          </a:p>
          <a:p>
            <a:pPr lvl="1">
              <a:buClr>
                <a:srgbClr val="0070C0"/>
              </a:buClr>
              <a:buFont typeface="Arial" panose="020B0604020202020204" pitchFamily="34" charset="0"/>
              <a:buChar char="→"/>
            </a:pPr>
            <a:r>
              <a:rPr lang="en-US" altLang="en-US" sz="1600"/>
              <a:t>Unspecified hypotheses and analytic procedures</a:t>
            </a:r>
          </a:p>
          <a:p>
            <a:pPr lvl="1">
              <a:buClr>
                <a:srgbClr val="0070C0"/>
              </a:buClr>
              <a:buFont typeface="Arial" panose="020B0604020202020204" pitchFamily="34" charset="0"/>
              <a:buChar char="→"/>
            </a:pPr>
            <a:r>
              <a:rPr lang="en-US" altLang="en-US" sz="1600"/>
              <a:t>Ex: 99% consent rate (2,500+ participants) for Wales Cancer Bank</a:t>
            </a:r>
          </a:p>
          <a:p>
            <a:pPr lvl="1">
              <a:buClr>
                <a:srgbClr val="0070C0"/>
              </a:buClr>
              <a:buFont typeface="Arial" panose="020B0604020202020204" pitchFamily="34" charset="0"/>
              <a:buChar char="→"/>
            </a:pPr>
            <a:endParaRPr lang="en-US" altLang="en-US" sz="1600"/>
          </a:p>
          <a:p>
            <a:pPr lvl="1">
              <a:buClr>
                <a:srgbClr val="0070C0"/>
              </a:buClr>
              <a:buFontTx/>
              <a:buNone/>
            </a:pPr>
            <a:r>
              <a:rPr lang="en-GB" altLang="en-US" sz="1600" b="1" i="1">
                <a:solidFill>
                  <a:srgbClr val="0070C0"/>
                </a:solidFill>
              </a:rPr>
              <a:t>The original researcher sharing his/her data expects that others will also use the data, so consent should be obtained with that in mind and s/he must take into account the long-term use and preservation of the data.</a:t>
            </a:r>
            <a:endParaRPr lang="en-US" altLang="en-US" sz="1600" b="1">
              <a:solidFill>
                <a:srgbClr val="0070C0"/>
              </a:solidFill>
            </a:endParaRPr>
          </a:p>
          <a:p>
            <a:pPr lvl="1">
              <a:buClr>
                <a:srgbClr val="0070C0"/>
              </a:buClr>
              <a:buFont typeface="Arial" panose="020B0604020202020204" pitchFamily="34" charset="0"/>
              <a:buChar char="→"/>
            </a:pPr>
            <a:endParaRPr lang="en-US" altLang="en-US" sz="160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1189038" y="419100"/>
            <a:ext cx="7777162" cy="474663"/>
          </a:xfrm>
        </p:spPr>
        <p:txBody>
          <a:bodyPr/>
          <a:lstStyle/>
          <a:p>
            <a:pPr marL="361950" indent="-361950">
              <a:lnSpc>
                <a:spcPct val="90000"/>
              </a:lnSpc>
            </a:pPr>
            <a:r>
              <a:rPr lang="en-GB" altLang="en-US" sz="2800" b="1" smtClean="0"/>
              <a:t>Preventing Disclosure – Anonymization </a:t>
            </a:r>
            <a:endParaRPr lang="en-US" altLang="en-US" sz="2500" b="1" smtClean="0"/>
          </a:p>
        </p:txBody>
      </p:sp>
      <p:sp>
        <p:nvSpPr>
          <p:cNvPr id="103427"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103428"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103429"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103430" name="Rectangle 1"/>
          <p:cNvSpPr>
            <a:spLocks noChangeArrowheads="1"/>
          </p:cNvSpPr>
          <p:nvPr/>
        </p:nvSpPr>
        <p:spPr bwMode="auto">
          <a:xfrm>
            <a:off x="684213" y="1341438"/>
            <a:ext cx="8064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10477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a:solidFill>
                  <a:srgbClr val="000000"/>
                </a:solidFill>
              </a:rPr>
              <a:t>Remove direct identifiers</a:t>
            </a:r>
          </a:p>
          <a:p>
            <a:pPr lvl="1">
              <a:buClr>
                <a:srgbClr val="0070C0"/>
              </a:buClr>
              <a:buFont typeface="Arial" panose="020B0604020202020204" pitchFamily="34" charset="0"/>
              <a:buChar char="→"/>
            </a:pPr>
            <a:r>
              <a:rPr lang="en-US" altLang="en-US" sz="1600">
                <a:solidFill>
                  <a:srgbClr val="000000"/>
                </a:solidFill>
              </a:rPr>
              <a:t>Names, addresses, institutions, photos</a:t>
            </a:r>
          </a:p>
          <a:p>
            <a:pPr lvl="1">
              <a:buClr>
                <a:srgbClr val="0070C0"/>
              </a:buClr>
              <a:buFontTx/>
              <a:buNone/>
            </a:pPr>
            <a:endParaRPr lang="en-US" altLang="en-US" sz="1600" i="1">
              <a:solidFill>
                <a:srgbClr val="000000"/>
              </a:solidFill>
            </a:endParaRPr>
          </a:p>
          <a:p>
            <a:pPr>
              <a:buClr>
                <a:srgbClr val="0070C0"/>
              </a:buClr>
            </a:pPr>
            <a:r>
              <a:rPr lang="en-US" altLang="en-US">
                <a:solidFill>
                  <a:srgbClr val="000000"/>
                </a:solidFill>
              </a:rPr>
              <a:t>Reduce the precision/detail through aggregation</a:t>
            </a:r>
          </a:p>
          <a:p>
            <a:pPr lvl="1">
              <a:buClr>
                <a:srgbClr val="0070C0"/>
              </a:buClr>
              <a:buFont typeface="Arial" panose="020B0604020202020204" pitchFamily="34" charset="0"/>
              <a:buChar char="→"/>
            </a:pPr>
            <a:r>
              <a:rPr lang="en-US" altLang="en-US" sz="1600">
                <a:solidFill>
                  <a:srgbClr val="000000"/>
                </a:solidFill>
              </a:rPr>
              <a:t>Birth year/decade for date of birth, region rather than town</a:t>
            </a:r>
          </a:p>
          <a:p>
            <a:pPr lvl="1">
              <a:buClr>
                <a:srgbClr val="0070C0"/>
              </a:buClr>
              <a:buFontTx/>
              <a:buNone/>
            </a:pPr>
            <a:endParaRPr lang="en-US" altLang="en-US" sz="1600">
              <a:solidFill>
                <a:srgbClr val="000000"/>
              </a:solidFill>
            </a:endParaRPr>
          </a:p>
          <a:p>
            <a:pPr>
              <a:buClr>
                <a:srgbClr val="0070C0"/>
              </a:buClr>
            </a:pPr>
            <a:r>
              <a:rPr lang="en-US" altLang="en-US">
                <a:solidFill>
                  <a:srgbClr val="000000"/>
                </a:solidFill>
              </a:rPr>
              <a:t>Generalize meaning of detailed text variable</a:t>
            </a:r>
          </a:p>
          <a:p>
            <a:pPr lvl="1">
              <a:buClr>
                <a:srgbClr val="0070C0"/>
              </a:buClr>
              <a:buFont typeface="Arial" panose="020B0604020202020204" pitchFamily="34" charset="0"/>
              <a:buChar char="→"/>
            </a:pPr>
            <a:r>
              <a:rPr lang="en-US" altLang="en-US" sz="1600">
                <a:solidFill>
                  <a:srgbClr val="000000"/>
                </a:solidFill>
              </a:rPr>
              <a:t>Occupational expertise vs. specific position</a:t>
            </a:r>
          </a:p>
          <a:p>
            <a:pPr lvl="1">
              <a:buClr>
                <a:srgbClr val="0070C0"/>
              </a:buClr>
              <a:buFontTx/>
              <a:buNone/>
            </a:pPr>
            <a:endParaRPr lang="en-US" altLang="en-US" sz="1600" i="1">
              <a:solidFill>
                <a:srgbClr val="000000"/>
              </a:solidFill>
            </a:endParaRPr>
          </a:p>
          <a:p>
            <a:pPr>
              <a:buClr>
                <a:srgbClr val="0070C0"/>
              </a:buClr>
            </a:pPr>
            <a:r>
              <a:rPr lang="en-US" altLang="en-US">
                <a:solidFill>
                  <a:srgbClr val="000000"/>
                </a:solidFill>
              </a:rPr>
              <a:t>Restrict upper or lower ranges to hide outliers</a:t>
            </a:r>
          </a:p>
          <a:p>
            <a:pPr lvl="1">
              <a:buClr>
                <a:srgbClr val="0070C0"/>
              </a:buClr>
              <a:buFont typeface="Arial" panose="020B0604020202020204" pitchFamily="34" charset="0"/>
              <a:buChar char="→"/>
            </a:pPr>
            <a:r>
              <a:rPr lang="en-US" altLang="en-US" sz="1600">
                <a:solidFill>
                  <a:srgbClr val="000000"/>
                </a:solidFill>
              </a:rPr>
              <a:t>Income, age – grouped into wider categories</a:t>
            </a:r>
          </a:p>
          <a:p>
            <a:pPr lvl="1">
              <a:buClr>
                <a:srgbClr val="0070C0"/>
              </a:buClr>
              <a:buFontTx/>
              <a:buNone/>
            </a:pPr>
            <a:endParaRPr lang="en-US" altLang="en-US" sz="1600" i="1">
              <a:solidFill>
                <a:srgbClr val="000000"/>
              </a:solidFill>
            </a:endParaRPr>
          </a:p>
          <a:p>
            <a:pPr>
              <a:buClr>
                <a:srgbClr val="0070C0"/>
              </a:buClr>
            </a:pPr>
            <a:r>
              <a:rPr lang="en-US" altLang="en-US">
                <a:solidFill>
                  <a:srgbClr val="000000"/>
                </a:solidFill>
              </a:rPr>
              <a:t>Combine variables</a:t>
            </a:r>
          </a:p>
          <a:p>
            <a:pPr lvl="1">
              <a:buClr>
                <a:srgbClr val="0070C0"/>
              </a:buClr>
              <a:buFont typeface="Arial" panose="020B0604020202020204" pitchFamily="34" charset="0"/>
              <a:buChar char="→"/>
            </a:pPr>
            <a:r>
              <a:rPr lang="en-US" altLang="en-US" sz="1600">
                <a:solidFill>
                  <a:srgbClr val="000000"/>
                </a:solidFill>
              </a:rPr>
              <a:t>Aggregated urban/rural location description from individual place names</a:t>
            </a:r>
            <a:endParaRPr lang="en-GB" altLang="en-US" sz="1600">
              <a:solidFill>
                <a:srgbClr val="000000"/>
              </a:solidFill>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1189038" y="417513"/>
            <a:ext cx="7847012" cy="474662"/>
          </a:xfrm>
        </p:spPr>
        <p:txBody>
          <a:bodyPr/>
          <a:lstStyle/>
          <a:p>
            <a:pPr marL="361950" indent="-361950">
              <a:lnSpc>
                <a:spcPct val="90000"/>
              </a:lnSpc>
            </a:pPr>
            <a:r>
              <a:rPr lang="en-GB" altLang="en-US" sz="2800" b="1" smtClean="0"/>
              <a:t>Preventing Disclosure – Tips for QUAL DATA</a:t>
            </a:r>
            <a:endParaRPr lang="en-US" altLang="en-US" sz="2500" b="1" smtClean="0"/>
          </a:p>
        </p:txBody>
      </p:sp>
      <p:sp>
        <p:nvSpPr>
          <p:cNvPr id="105475"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10547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105477"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105478" name="Rectangle 1"/>
          <p:cNvSpPr>
            <a:spLocks noChangeArrowheads="1"/>
          </p:cNvSpPr>
          <p:nvPr/>
        </p:nvSpPr>
        <p:spPr bwMode="auto">
          <a:xfrm>
            <a:off x="684213" y="1125538"/>
            <a:ext cx="8064500" cy="528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10477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endParaRPr lang="en-US" altLang="en-US">
              <a:solidFill>
                <a:srgbClr val="000000"/>
              </a:solidFill>
            </a:endParaRPr>
          </a:p>
          <a:p>
            <a:pPr>
              <a:buClr>
                <a:srgbClr val="0070C0"/>
              </a:buClr>
            </a:pPr>
            <a:r>
              <a:rPr lang="en-US" altLang="en-US">
                <a:solidFill>
                  <a:srgbClr val="000000"/>
                </a:solidFill>
              </a:rPr>
              <a:t>Avoid blanking out: use pseudonyms or replacements</a:t>
            </a:r>
          </a:p>
          <a:p>
            <a:pPr lvl="1">
              <a:buClr>
                <a:srgbClr val="0070C0"/>
              </a:buClr>
              <a:buFont typeface="Arial" panose="020B0604020202020204" pitchFamily="34" charset="0"/>
              <a:buChar char="→"/>
            </a:pPr>
            <a:r>
              <a:rPr lang="en-US" altLang="en-US" sz="1600">
                <a:solidFill>
                  <a:srgbClr val="000000"/>
                </a:solidFill>
              </a:rPr>
              <a:t>Identify where you have used replacements, for example with [brackets]</a:t>
            </a:r>
          </a:p>
          <a:p>
            <a:pPr lvl="1">
              <a:buClr>
                <a:srgbClr val="0070C0"/>
              </a:buClr>
            </a:pPr>
            <a:endParaRPr lang="en-US" altLang="en-US" sz="1600" i="1">
              <a:solidFill>
                <a:srgbClr val="000000"/>
              </a:solidFill>
            </a:endParaRPr>
          </a:p>
          <a:p>
            <a:pPr>
              <a:buClr>
                <a:srgbClr val="0070C0"/>
              </a:buClr>
            </a:pPr>
            <a:r>
              <a:rPr lang="en-US" altLang="en-US">
                <a:solidFill>
                  <a:srgbClr val="000000"/>
                </a:solidFill>
              </a:rPr>
              <a:t>Avoid over-anonymization</a:t>
            </a:r>
          </a:p>
          <a:p>
            <a:pPr lvl="1">
              <a:buClr>
                <a:srgbClr val="0070C0"/>
              </a:buClr>
              <a:buFont typeface="Arial" panose="020B0604020202020204" pitchFamily="34" charset="0"/>
              <a:buChar char="→"/>
            </a:pPr>
            <a:r>
              <a:rPr lang="en-US" altLang="en-US" sz="1600">
                <a:solidFill>
                  <a:srgbClr val="000000"/>
                </a:solidFill>
              </a:rPr>
              <a:t>Removing / aggregating information can make the data more difficult to interpret, distort them, or make them misleading or unusable</a:t>
            </a:r>
          </a:p>
          <a:p>
            <a:pPr lvl="1">
              <a:buClr>
                <a:srgbClr val="0070C0"/>
              </a:buClr>
              <a:buFontTx/>
              <a:buNone/>
            </a:pPr>
            <a:endParaRPr lang="en-US" altLang="en-US" sz="1600">
              <a:solidFill>
                <a:srgbClr val="000000"/>
              </a:solidFill>
            </a:endParaRPr>
          </a:p>
          <a:p>
            <a:pPr>
              <a:buClr>
                <a:srgbClr val="0070C0"/>
              </a:buClr>
            </a:pPr>
            <a:r>
              <a:rPr lang="en-US" altLang="en-US">
                <a:solidFill>
                  <a:srgbClr val="000000"/>
                </a:solidFill>
              </a:rPr>
              <a:t>Exercise additional care if working as a team</a:t>
            </a:r>
          </a:p>
          <a:p>
            <a:pPr lvl="1">
              <a:buClr>
                <a:srgbClr val="0070C0"/>
              </a:buClr>
              <a:buFont typeface="Arial" panose="020B0604020202020204" pitchFamily="34" charset="0"/>
              <a:buChar char="→"/>
            </a:pPr>
            <a:r>
              <a:rPr lang="en-US" altLang="en-US" sz="1600">
                <a:solidFill>
                  <a:srgbClr val="000000"/>
                </a:solidFill>
              </a:rPr>
              <a:t>Maintain consistency within the team and throughout the project</a:t>
            </a:r>
          </a:p>
          <a:p>
            <a:pPr lvl="1">
              <a:buClr>
                <a:srgbClr val="0070C0"/>
              </a:buClr>
              <a:buFontTx/>
              <a:buNone/>
            </a:pPr>
            <a:endParaRPr lang="en-US" altLang="en-US" sz="1600" i="1">
              <a:solidFill>
                <a:srgbClr val="000000"/>
              </a:solidFill>
            </a:endParaRPr>
          </a:p>
          <a:p>
            <a:pPr>
              <a:buClr>
                <a:srgbClr val="0070C0"/>
              </a:buClr>
            </a:pPr>
            <a:r>
              <a:rPr lang="en-US" altLang="en-US">
                <a:solidFill>
                  <a:srgbClr val="000000"/>
                </a:solidFill>
              </a:rPr>
              <a:t>Keep master log of ALL replacements/ aggregations/ removals made and keep in a secure location separate from the anonymized data files</a:t>
            </a:r>
          </a:p>
          <a:p>
            <a:pPr lvl="1">
              <a:buClr>
                <a:srgbClr val="0070C0"/>
              </a:buClr>
              <a:buFont typeface="Arial" panose="020B0604020202020204" pitchFamily="34" charset="0"/>
              <a:buChar char="→"/>
            </a:pPr>
            <a:r>
              <a:rPr lang="en-US" altLang="en-US" sz="1600">
                <a:solidFill>
                  <a:srgbClr val="000000"/>
                </a:solidFill>
              </a:rPr>
              <a:t>This is part of your documentation.</a:t>
            </a:r>
            <a:endParaRPr lang="en-GB" altLang="en-US" sz="1600">
              <a:solidFill>
                <a:srgbClr val="000000"/>
              </a:solidFill>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1189038" y="422275"/>
            <a:ext cx="7993062" cy="474663"/>
          </a:xfrm>
        </p:spPr>
        <p:txBody>
          <a:bodyPr/>
          <a:lstStyle/>
          <a:p>
            <a:pPr marL="361950" indent="-361950">
              <a:lnSpc>
                <a:spcPct val="90000"/>
              </a:lnSpc>
            </a:pPr>
            <a:r>
              <a:rPr lang="en-GB" altLang="en-US" sz="2800" b="1" smtClean="0"/>
              <a:t>Data Sharing and Copyright Concerns</a:t>
            </a:r>
            <a:endParaRPr lang="en-US" altLang="en-US" sz="2800" b="1" smtClean="0"/>
          </a:p>
        </p:txBody>
      </p:sp>
      <p:sp>
        <p:nvSpPr>
          <p:cNvPr id="10752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107524"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10752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107526" name="Rectangle 1"/>
          <p:cNvSpPr>
            <a:spLocks noChangeArrowheads="1"/>
          </p:cNvSpPr>
          <p:nvPr/>
        </p:nvSpPr>
        <p:spPr bwMode="auto">
          <a:xfrm>
            <a:off x="487363" y="1384300"/>
            <a:ext cx="835183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0"/>
              </a:spcBef>
              <a:buClr>
                <a:srgbClr val="0070C0"/>
              </a:buClr>
            </a:pPr>
            <a:r>
              <a:rPr lang="en-GB" altLang="en-US"/>
              <a:t>Copyright permissions have to be sought and received prior to data sharing / archiving of copyrighted materials</a:t>
            </a:r>
          </a:p>
          <a:p>
            <a:pPr eaLnBrk="1" hangingPunct="1">
              <a:lnSpc>
                <a:spcPct val="90000"/>
              </a:lnSpc>
              <a:spcBef>
                <a:spcPct val="0"/>
              </a:spcBef>
              <a:buClr>
                <a:srgbClr val="0070C0"/>
              </a:buClr>
            </a:pPr>
            <a:endParaRPr lang="en-GB" altLang="en-US"/>
          </a:p>
          <a:p>
            <a:pPr eaLnBrk="1" hangingPunct="1">
              <a:lnSpc>
                <a:spcPct val="90000"/>
              </a:lnSpc>
              <a:spcBef>
                <a:spcPct val="0"/>
              </a:spcBef>
              <a:buClr>
                <a:srgbClr val="0070C0"/>
              </a:buClr>
            </a:pPr>
            <a:r>
              <a:rPr lang="en-GB" altLang="en-US"/>
              <a:t>Clearing copyright – reach agreement with copyright holder</a:t>
            </a:r>
          </a:p>
          <a:p>
            <a:pPr eaLnBrk="1" hangingPunct="1">
              <a:lnSpc>
                <a:spcPct val="90000"/>
              </a:lnSpc>
              <a:spcBef>
                <a:spcPct val="0"/>
              </a:spcBef>
              <a:buClr>
                <a:srgbClr val="0070C0"/>
              </a:buClr>
            </a:pPr>
            <a:endParaRPr lang="en-GB" altLang="en-US"/>
          </a:p>
          <a:p>
            <a:pPr eaLnBrk="1" hangingPunct="1">
              <a:lnSpc>
                <a:spcPct val="90000"/>
              </a:lnSpc>
              <a:spcBef>
                <a:spcPct val="0"/>
              </a:spcBef>
              <a:buClr>
                <a:srgbClr val="0070C0"/>
              </a:buClr>
            </a:pPr>
            <a:r>
              <a:rPr lang="en-GB" altLang="en-US"/>
              <a:t>Repositories only publish data – they hold no copyright</a:t>
            </a:r>
          </a:p>
          <a:p>
            <a:pPr eaLnBrk="1" hangingPunct="1">
              <a:lnSpc>
                <a:spcPct val="90000"/>
              </a:lnSpc>
              <a:spcBef>
                <a:spcPct val="0"/>
              </a:spcBef>
              <a:buClr>
                <a:srgbClr val="0070C0"/>
              </a:buClr>
            </a:pPr>
            <a:endParaRPr lang="en-GB" altLang="en-US"/>
          </a:p>
          <a:p>
            <a:pPr eaLnBrk="1" hangingPunct="1">
              <a:lnSpc>
                <a:spcPct val="90000"/>
              </a:lnSpc>
              <a:spcBef>
                <a:spcPct val="0"/>
              </a:spcBef>
              <a:buClr>
                <a:srgbClr val="0070C0"/>
              </a:buClr>
            </a:pPr>
            <a:r>
              <a:rPr lang="en-GB" altLang="en-US"/>
              <a:t>Copyright holders (depositors) give permission to data archives to preserve their data and make them accessible to users</a:t>
            </a:r>
          </a:p>
          <a:p>
            <a:pPr eaLnBrk="1" hangingPunct="1">
              <a:lnSpc>
                <a:spcPct val="90000"/>
              </a:lnSpc>
              <a:spcBef>
                <a:spcPct val="0"/>
              </a:spcBef>
              <a:buClr>
                <a:srgbClr val="0070C0"/>
              </a:buClr>
            </a:pPr>
            <a:endParaRPr lang="en-GB" altLang="en-US"/>
          </a:p>
          <a:p>
            <a:pPr eaLnBrk="1" hangingPunct="1">
              <a:lnSpc>
                <a:spcPct val="90000"/>
              </a:lnSpc>
              <a:spcBef>
                <a:spcPct val="0"/>
              </a:spcBef>
              <a:buClr>
                <a:srgbClr val="0070C0"/>
              </a:buClr>
            </a:pPr>
            <a:r>
              <a:rPr lang="en-GB" altLang="en-US"/>
              <a:t>For secondary use, copyright clearance would typically also be needed before data can be reproduced</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182688" y="434975"/>
            <a:ext cx="7704137" cy="474663"/>
          </a:xfrm>
        </p:spPr>
        <p:txBody>
          <a:bodyPr/>
          <a:lstStyle/>
          <a:p>
            <a:pPr>
              <a:lnSpc>
                <a:spcPct val="90000"/>
              </a:lnSpc>
              <a:spcBef>
                <a:spcPct val="20000"/>
              </a:spcBef>
            </a:pPr>
            <a:r>
              <a:rPr lang="en-GB" altLang="en-US" sz="2800" b="1" smtClean="0"/>
              <a:t>Data Management – Processes</a:t>
            </a:r>
          </a:p>
        </p:txBody>
      </p:sp>
      <p:sp>
        <p:nvSpPr>
          <p:cNvPr id="58371"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58372"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58373"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58374"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58375" name="Rectangle 1"/>
          <p:cNvSpPr>
            <a:spLocks noChangeArrowheads="1"/>
          </p:cNvSpPr>
          <p:nvPr/>
        </p:nvSpPr>
        <p:spPr bwMode="auto">
          <a:xfrm>
            <a:off x="900113" y="1454150"/>
            <a:ext cx="80645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nSpc>
                <a:spcPct val="90000"/>
              </a:lnSpc>
              <a:buClr>
                <a:srgbClr val="0070C0"/>
              </a:buClr>
            </a:pPr>
            <a:r>
              <a:rPr lang="en-GB" altLang="en-US" dirty="0">
                <a:solidFill>
                  <a:srgbClr val="000000"/>
                </a:solidFill>
              </a:rPr>
              <a:t>Data management involves:</a:t>
            </a:r>
          </a:p>
          <a:p>
            <a:pPr lvl="1">
              <a:lnSpc>
                <a:spcPct val="90000"/>
              </a:lnSpc>
              <a:spcBef>
                <a:spcPts val="1800"/>
              </a:spcBef>
              <a:buClr>
                <a:srgbClr val="0070C0"/>
              </a:buClr>
              <a:buFont typeface="Arial" panose="020B0604020202020204" pitchFamily="34" charset="0"/>
              <a:buChar char="→"/>
            </a:pPr>
            <a:r>
              <a:rPr lang="en-GB" altLang="en-US" dirty="0" smtClean="0">
                <a:solidFill>
                  <a:srgbClr val="000000"/>
                </a:solidFill>
              </a:rPr>
              <a:t>Deciding </a:t>
            </a:r>
            <a:r>
              <a:rPr lang="en-GB" altLang="en-US" dirty="0">
                <a:solidFill>
                  <a:srgbClr val="000000"/>
                </a:solidFill>
              </a:rPr>
              <a:t>what data standards to </a:t>
            </a:r>
            <a:r>
              <a:rPr lang="en-GB" altLang="en-US" dirty="0" smtClean="0">
                <a:solidFill>
                  <a:srgbClr val="000000"/>
                </a:solidFill>
              </a:rPr>
              <a:t>follow</a:t>
            </a:r>
            <a:endParaRPr lang="en-GB" altLang="en-US" dirty="0">
              <a:solidFill>
                <a:srgbClr val="000000"/>
              </a:solidFill>
            </a:endParaRP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Formatting data </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Transcribing and/or translating data</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Anonymizing (if needed)</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Writing documentation / providing context</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Creating metadata</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Backing up / storing data</a:t>
            </a:r>
          </a:p>
          <a:p>
            <a:pPr lvl="1">
              <a:lnSpc>
                <a:spcPct val="90000"/>
              </a:lnSpc>
              <a:spcBef>
                <a:spcPts val="1800"/>
              </a:spcBef>
              <a:buClr>
                <a:srgbClr val="0070C0"/>
              </a:buClr>
              <a:buFont typeface="Arial" panose="020B0604020202020204" pitchFamily="34" charset="0"/>
              <a:buChar char="→"/>
            </a:pPr>
            <a:r>
              <a:rPr lang="en-US" altLang="en-US" dirty="0">
                <a:solidFill>
                  <a:srgbClr val="000000"/>
                </a:solidFill>
              </a:rPr>
              <a:t>Securing data</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1"/>
          <p:cNvSpPr>
            <a:spLocks noGrp="1"/>
          </p:cNvSpPr>
          <p:nvPr>
            <p:ph idx="1"/>
          </p:nvPr>
        </p:nvSpPr>
        <p:spPr>
          <a:xfrm>
            <a:off x="250825" y="1196975"/>
            <a:ext cx="8785225" cy="5327650"/>
          </a:xfrm>
        </p:spPr>
        <p:txBody>
          <a:bodyPr/>
          <a:lstStyle/>
          <a:p>
            <a:pPr>
              <a:lnSpc>
                <a:spcPct val="90000"/>
              </a:lnSpc>
              <a:spcBef>
                <a:spcPts val="600"/>
              </a:spcBef>
              <a:buClr>
                <a:srgbClr val="0070C0"/>
              </a:buClr>
            </a:pPr>
            <a:r>
              <a:rPr lang="en-GB" altLang="en-US" smtClean="0">
                <a:solidFill>
                  <a:srgbClr val="000000"/>
                </a:solidFill>
              </a:rPr>
              <a:t>The creator of an original work in any format</a:t>
            </a:r>
          </a:p>
          <a:p>
            <a:pPr marL="800100" lvl="1" indent="-342900">
              <a:lnSpc>
                <a:spcPct val="90000"/>
              </a:lnSpc>
              <a:spcBef>
                <a:spcPts val="600"/>
              </a:spcBef>
              <a:buClr>
                <a:srgbClr val="0070C0"/>
              </a:buClr>
              <a:buFont typeface="Arial" panose="020B0604020202020204" pitchFamily="34" charset="0"/>
              <a:buChar char="→"/>
            </a:pPr>
            <a:r>
              <a:rPr lang="en-GB" altLang="en-US" sz="2400" smtClean="0">
                <a:solidFill>
                  <a:srgbClr val="000000"/>
                </a:solidFill>
              </a:rPr>
              <a:t> Contracts can transfer intellectual products to employers</a:t>
            </a:r>
          </a:p>
          <a:p>
            <a:pPr>
              <a:lnSpc>
                <a:spcPct val="90000"/>
              </a:lnSpc>
              <a:spcBef>
                <a:spcPts val="600"/>
              </a:spcBef>
              <a:buClr>
                <a:srgbClr val="0070C0"/>
              </a:buClr>
            </a:pPr>
            <a:r>
              <a:rPr lang="en-GB" altLang="en-US" smtClean="0">
                <a:solidFill>
                  <a:srgbClr val="000000"/>
                </a:solidFill>
              </a:rPr>
              <a:t>If a work has two+ authors </a:t>
            </a:r>
            <a:r>
              <a:rPr lang="en-GB" altLang="en-US" smtClean="0">
                <a:solidFill>
                  <a:srgbClr val="000000"/>
                </a:solidFill>
                <a:sym typeface="Wingdings" panose="05000000000000000000" pitchFamily="2" charset="2"/>
              </a:rPr>
              <a:t> </a:t>
            </a:r>
            <a:r>
              <a:rPr lang="en-GB" altLang="en-US" smtClean="0">
                <a:solidFill>
                  <a:srgbClr val="000000"/>
                </a:solidFill>
              </a:rPr>
              <a:t>joint copyright for both+</a:t>
            </a:r>
          </a:p>
          <a:p>
            <a:pPr>
              <a:lnSpc>
                <a:spcPct val="90000"/>
              </a:lnSpc>
              <a:spcBef>
                <a:spcPts val="600"/>
              </a:spcBef>
              <a:buClr>
                <a:srgbClr val="0070C0"/>
              </a:buClr>
            </a:pPr>
            <a:r>
              <a:rPr lang="en-GB" altLang="en-US" smtClean="0">
                <a:solidFill>
                  <a:srgbClr val="000000"/>
                </a:solidFill>
              </a:rPr>
              <a:t>If a research project entails multiple researchers’ institutions - joint copyright for all researchers / institutions</a:t>
            </a:r>
          </a:p>
          <a:p>
            <a:pPr>
              <a:lnSpc>
                <a:spcPct val="90000"/>
              </a:lnSpc>
              <a:spcBef>
                <a:spcPts val="600"/>
              </a:spcBef>
              <a:buClr>
                <a:srgbClr val="0070C0"/>
              </a:buClr>
            </a:pPr>
            <a:r>
              <a:rPr lang="en-GB" altLang="en-US" smtClean="0">
                <a:solidFill>
                  <a:srgbClr val="000000"/>
                </a:solidFill>
              </a:rPr>
              <a:t>Research materials derived from existing data – free or purchased – joint copyright </a:t>
            </a:r>
          </a:p>
          <a:p>
            <a:pPr marL="800100" lvl="1" indent="-342900">
              <a:lnSpc>
                <a:spcPct val="90000"/>
              </a:lnSpc>
              <a:spcBef>
                <a:spcPts val="600"/>
              </a:spcBef>
              <a:buClr>
                <a:srgbClr val="0070C0"/>
              </a:buClr>
              <a:buFont typeface="Arial" panose="020B0604020202020204" pitchFamily="34" charset="0"/>
              <a:buChar char="→"/>
            </a:pPr>
            <a:r>
              <a:rPr lang="en-GB" altLang="en-US" sz="2400" smtClean="0">
                <a:solidFill>
                  <a:srgbClr val="000000"/>
                </a:solidFill>
              </a:rPr>
              <a:t> existing data may have been purchased or ‘lent’ by someone – still under copyright</a:t>
            </a:r>
          </a:p>
          <a:p>
            <a:pPr marL="800100" lvl="1" indent="-342900">
              <a:lnSpc>
                <a:spcPct val="90000"/>
              </a:lnSpc>
              <a:spcBef>
                <a:spcPts val="600"/>
              </a:spcBef>
              <a:buClr>
                <a:srgbClr val="0070C0"/>
              </a:buClr>
              <a:buFont typeface="Arial" panose="020B0604020202020204" pitchFamily="34" charset="0"/>
              <a:buChar char="→"/>
            </a:pPr>
            <a:r>
              <a:rPr lang="en-GB" altLang="en-US" sz="2400" smtClean="0">
                <a:solidFill>
                  <a:srgbClr val="000000"/>
                </a:solidFill>
              </a:rPr>
              <a:t> also information ‘taken’ from </a:t>
            </a:r>
            <a:r>
              <a:rPr lang="en-GB" altLang="en-US" sz="2400" i="1" smtClean="0">
                <a:solidFill>
                  <a:srgbClr val="000000"/>
                </a:solidFill>
              </a:rPr>
              <a:t>public</a:t>
            </a:r>
            <a:r>
              <a:rPr lang="en-GB" altLang="en-US" sz="2400" smtClean="0">
                <a:solidFill>
                  <a:srgbClr val="000000"/>
                </a:solidFill>
              </a:rPr>
              <a:t> sources, e.g., websites, are under copyright to the creator</a:t>
            </a:r>
          </a:p>
          <a:p>
            <a:pPr>
              <a:lnSpc>
                <a:spcPct val="90000"/>
              </a:lnSpc>
              <a:spcBef>
                <a:spcPts val="600"/>
              </a:spcBef>
              <a:buClr>
                <a:srgbClr val="0070C0"/>
              </a:buClr>
            </a:pPr>
            <a:r>
              <a:rPr lang="en-GB" altLang="en-US" smtClean="0">
                <a:solidFill>
                  <a:srgbClr val="000000"/>
                </a:solidFill>
              </a:rPr>
              <a:t>Interviews in research – individual interviewees have copyright in the </a:t>
            </a:r>
            <a:r>
              <a:rPr lang="en-GB" altLang="en-US" i="1" smtClean="0">
                <a:solidFill>
                  <a:srgbClr val="000000"/>
                </a:solidFill>
              </a:rPr>
              <a:t>words</a:t>
            </a:r>
            <a:r>
              <a:rPr lang="en-GB" altLang="en-US" smtClean="0">
                <a:solidFill>
                  <a:srgbClr val="000000"/>
                </a:solidFill>
              </a:rPr>
              <a:t> of their particular interview (ask for transfer in consent form)</a:t>
            </a:r>
          </a:p>
        </p:txBody>
      </p:sp>
      <p:sp>
        <p:nvSpPr>
          <p:cNvPr id="109571" name="Title 2"/>
          <p:cNvSpPr>
            <a:spLocks noGrp="1"/>
          </p:cNvSpPr>
          <p:nvPr>
            <p:ph type="title"/>
          </p:nvPr>
        </p:nvSpPr>
        <p:spPr>
          <a:xfrm>
            <a:off x="1189038" y="368300"/>
            <a:ext cx="7561262" cy="576263"/>
          </a:xfrm>
        </p:spPr>
        <p:txBody>
          <a:bodyPr/>
          <a:lstStyle/>
          <a:p>
            <a:r>
              <a:rPr lang="en-US" altLang="en-US" sz="2800" b="1" dirty="0" smtClean="0"/>
              <a:t> Who Has Copyright?</a:t>
            </a:r>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09573"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txBox="1">
            <a:spLocks noGrp="1"/>
          </p:cNvSpPr>
          <p:nvPr>
            <p:ph type="body" idx="1"/>
          </p:nvPr>
        </p:nvSpPr>
        <p:spPr>
          <a:xfrm>
            <a:off x="709613" y="1214438"/>
            <a:ext cx="7562850" cy="4525962"/>
          </a:xfrm>
        </p:spPr>
        <p:txBody>
          <a:bodyPr lIns="91425" tIns="45700" rIns="91425" bIns="45700">
            <a:noAutofit/>
          </a:bodyPr>
          <a:lstStyle/>
          <a:p>
            <a:pPr>
              <a:buClr>
                <a:srgbClr val="0070C0"/>
              </a:buClr>
              <a:buFont typeface="Symbol" panose="05050102010706020507" pitchFamily="18" charset="2"/>
              <a:buChar char=""/>
              <a:defRPr/>
            </a:pPr>
            <a:r>
              <a:rPr lang="en-US" dirty="0">
                <a:ea typeface="Times New Roman" panose="02020603050405020304" pitchFamily="18" charset="0"/>
                <a:cs typeface="ＭＳ Ｐゴシック" charset="0"/>
              </a:rPr>
              <a:t>Fair use exemption = key part of copyright law that permits the unlicensed use of copyrighted material under some circumstances (study, teaching, quotations, criticisms, review)</a:t>
            </a:r>
          </a:p>
          <a:p>
            <a:pPr marL="0" indent="0">
              <a:buFontTx/>
              <a:buNone/>
              <a:defRPr/>
            </a:pPr>
            <a:endParaRPr lang="en-US" dirty="0">
              <a:latin typeface="Times New Roman" panose="02020603050405020304" pitchFamily="18" charset="0"/>
              <a:ea typeface="Times New Roman" panose="02020603050405020304" pitchFamily="18" charset="0"/>
              <a:cs typeface="ＭＳ Ｐゴシック" charset="0"/>
            </a:endParaRPr>
          </a:p>
          <a:p>
            <a:pPr>
              <a:buClr>
                <a:srgbClr val="0070C0"/>
              </a:buClr>
              <a:buFont typeface="Symbol" panose="05050102010706020507" pitchFamily="18" charset="2"/>
              <a:buChar char=""/>
              <a:defRPr/>
            </a:pPr>
            <a:r>
              <a:rPr lang="en-US" dirty="0">
                <a:ea typeface="Times New Roman" panose="02020603050405020304" pitchFamily="18" charset="0"/>
                <a:cs typeface="ＭＳ Ｐゴシック" charset="0"/>
              </a:rPr>
              <a:t>Fair use claims in research/scholarship because of the way in which data are </a:t>
            </a:r>
            <a:r>
              <a:rPr lang="en-US" dirty="0" smtClean="0">
                <a:ea typeface="Times New Roman" panose="02020603050405020304" pitchFamily="18" charset="0"/>
                <a:cs typeface="ＭＳ Ｐゴシック" charset="0"/>
              </a:rPr>
              <a:t>used  </a:t>
            </a:r>
            <a:endParaRPr lang="en-US" dirty="0">
              <a:latin typeface="Times New Roman" panose="02020603050405020304" pitchFamily="18" charset="0"/>
              <a:ea typeface="Times New Roman" panose="02020603050405020304" pitchFamily="18" charset="0"/>
              <a:cs typeface="ＭＳ Ｐゴシック" charset="0"/>
            </a:endParaRPr>
          </a:p>
          <a:p>
            <a:pPr lvl="1">
              <a:buClr>
                <a:srgbClr val="0070C0"/>
              </a:buClr>
              <a:buFontTx/>
              <a:buChar char="→"/>
              <a:defRPr/>
            </a:pPr>
            <a:r>
              <a:rPr lang="en-US" sz="2400" dirty="0">
                <a:solidFill>
                  <a:srgbClr val="1E1E1E"/>
                </a:solidFill>
                <a:ea typeface="Times New Roman" panose="02020603050405020304" pitchFamily="18" charset="0"/>
              </a:rPr>
              <a:t>Transformative</a:t>
            </a:r>
            <a:endParaRPr lang="en-US" sz="2400" dirty="0">
              <a:latin typeface="Times New Roman" panose="02020603050405020304" pitchFamily="18" charset="0"/>
              <a:ea typeface="Times New Roman" panose="02020603050405020304" pitchFamily="18" charset="0"/>
            </a:endParaRPr>
          </a:p>
          <a:p>
            <a:pPr lvl="1">
              <a:buClr>
                <a:srgbClr val="0070C0"/>
              </a:buClr>
              <a:buFontTx/>
              <a:buChar char="→"/>
              <a:defRPr/>
            </a:pPr>
            <a:r>
              <a:rPr lang="en-US" sz="2400" dirty="0">
                <a:solidFill>
                  <a:srgbClr val="1E1E1E"/>
                </a:solidFill>
                <a:ea typeface="Times New Roman" panose="02020603050405020304" pitchFamily="18" charset="0"/>
              </a:rPr>
              <a:t>Not involving a large amount</a:t>
            </a:r>
            <a:endParaRPr lang="en-US" sz="2400" dirty="0">
              <a:latin typeface="Times New Roman" panose="02020603050405020304" pitchFamily="18" charset="0"/>
              <a:ea typeface="Times New Roman" panose="02020603050405020304" pitchFamily="18" charset="0"/>
            </a:endParaRPr>
          </a:p>
          <a:p>
            <a:pPr lvl="1">
              <a:buClr>
                <a:srgbClr val="0070C0"/>
              </a:buClr>
              <a:buFontTx/>
              <a:buChar char="→"/>
              <a:defRPr/>
            </a:pPr>
            <a:r>
              <a:rPr lang="en-US" sz="2400" dirty="0">
                <a:solidFill>
                  <a:srgbClr val="1E1E1E"/>
                </a:solidFill>
                <a:ea typeface="Times New Roman" panose="02020603050405020304" pitchFamily="18" charset="0"/>
              </a:rPr>
              <a:t>Not likely to affect the potential market value of items </a:t>
            </a:r>
            <a:endParaRPr lang="en-US" sz="2400" dirty="0">
              <a:latin typeface="Times New Roman" panose="02020603050405020304" pitchFamily="18" charset="0"/>
              <a:ea typeface="Times New Roman" panose="02020603050405020304" pitchFamily="18" charset="0"/>
            </a:endParaRPr>
          </a:p>
          <a:p>
            <a:pPr lvl="1">
              <a:buClr>
                <a:srgbClr val="0070C0"/>
              </a:buClr>
              <a:buFontTx/>
              <a:buChar char="→"/>
              <a:defRPr/>
            </a:pPr>
            <a:r>
              <a:rPr lang="en-US" sz="2400" dirty="0">
                <a:solidFill>
                  <a:srgbClr val="1E1E1E"/>
                </a:solidFill>
                <a:ea typeface="Times New Roman" panose="02020603050405020304" pitchFamily="18" charset="0"/>
              </a:rPr>
              <a:t>Is used for academic / non-commercial purposes</a:t>
            </a:r>
            <a:endParaRPr lang="en-US" sz="2400" dirty="0">
              <a:latin typeface="Times New Roman" panose="02020603050405020304" pitchFamily="18" charset="0"/>
              <a:ea typeface="Times New Roman" panose="02020603050405020304" pitchFamily="18" charset="0"/>
            </a:endParaRPr>
          </a:p>
          <a:p>
            <a:pPr marL="117475" indent="0" eaLnBrk="1" hangingPunct="1">
              <a:lnSpc>
                <a:spcPct val="90000"/>
              </a:lnSpc>
              <a:spcBef>
                <a:spcPct val="0"/>
              </a:spcBef>
              <a:buClr>
                <a:srgbClr val="00B0F0"/>
              </a:buClr>
              <a:buFontTx/>
              <a:buNone/>
              <a:defRPr/>
            </a:pPr>
            <a:r>
              <a:rPr lang="en-GB" altLang="en-US" sz="2600" dirty="0">
                <a:cs typeface="ＭＳ Ｐゴシック" charset="0"/>
              </a:rPr>
              <a:t> </a:t>
            </a:r>
          </a:p>
          <a:p>
            <a:pPr eaLnBrk="1" hangingPunct="1">
              <a:lnSpc>
                <a:spcPct val="90000"/>
              </a:lnSpc>
              <a:spcBef>
                <a:spcPct val="0"/>
              </a:spcBef>
              <a:buClr>
                <a:srgbClr val="00B0F0"/>
              </a:buClr>
              <a:defRPr/>
            </a:pPr>
            <a:endParaRPr lang="en-GB" altLang="en-US" i="1" dirty="0">
              <a:cs typeface="ＭＳ Ｐゴシック" charset="0"/>
            </a:endParaRPr>
          </a:p>
          <a:p>
            <a:pPr eaLnBrk="1" hangingPunct="1">
              <a:spcBef>
                <a:spcPct val="0"/>
              </a:spcBef>
              <a:buClrTx/>
              <a:buFontTx/>
              <a:buNone/>
              <a:defRPr/>
            </a:pPr>
            <a:endParaRPr lang="en-GB" altLang="en-US" dirty="0">
              <a:cs typeface="ＭＳ Ｐゴシック" charset="0"/>
            </a:endParaRPr>
          </a:p>
          <a:p>
            <a:pPr lvl="1">
              <a:defRPr/>
            </a:pPr>
            <a:endParaRPr lang="en-US" sz="1200" dirty="0"/>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11620" name="Title 1"/>
          <p:cNvSpPr>
            <a:spLocks noGrp="1"/>
          </p:cNvSpPr>
          <p:nvPr>
            <p:ph type="title"/>
          </p:nvPr>
        </p:nvSpPr>
        <p:spPr>
          <a:xfrm>
            <a:off x="1189038" y="368300"/>
            <a:ext cx="7561262" cy="576263"/>
          </a:xfrm>
        </p:spPr>
        <p:txBody>
          <a:bodyPr/>
          <a:lstStyle/>
          <a:p>
            <a:r>
              <a:rPr lang="en-US" altLang="en-US" sz="2800" b="1" smtClean="0"/>
              <a:t>Fair Use</a:t>
            </a:r>
          </a:p>
        </p:txBody>
      </p:sp>
      <p:sp>
        <p:nvSpPr>
          <p:cNvPr id="111621"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1258888" y="434975"/>
            <a:ext cx="7993062" cy="474663"/>
          </a:xfrm>
        </p:spPr>
        <p:txBody>
          <a:bodyPr/>
          <a:lstStyle/>
          <a:p>
            <a:pPr>
              <a:lnSpc>
                <a:spcPct val="90000"/>
              </a:lnSpc>
              <a:spcBef>
                <a:spcPct val="20000"/>
              </a:spcBef>
            </a:pPr>
            <a:r>
              <a:rPr lang="en-GB" altLang="en-US" sz="2800" b="1" smtClean="0"/>
              <a:t>Where to Share Data</a:t>
            </a:r>
          </a:p>
        </p:txBody>
      </p:sp>
      <p:sp>
        <p:nvSpPr>
          <p:cNvPr id="43010"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13668"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43012" name="Rectangle 13"/>
          <p:cNvSpPr>
            <a:spLocks noChangeArrowheads="1"/>
          </p:cNvSpPr>
          <p:nvPr/>
        </p:nvSpPr>
        <p:spPr bwMode="auto">
          <a:xfrm>
            <a:off x="900113" y="4076700"/>
            <a:ext cx="7775575" cy="1944688"/>
          </a:xfrm>
          <a:prstGeom prst="rect">
            <a:avLst/>
          </a:prstGeom>
          <a:noFill/>
          <a:ln>
            <a:noFill/>
          </a:ln>
          <a:extLst>
            <a:ext uri="{909E8E84-426E-40dd-AFC4-6F175D3DCCD1}"/>
            <a:ext uri="{91240B29-F687-4f45-9708-019B960494DF}"/>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lnSpc>
                <a:spcPct val="90000"/>
              </a:lnSpc>
              <a:spcBef>
                <a:spcPct val="20000"/>
              </a:spcBef>
              <a:spcAft>
                <a:spcPts val="0"/>
              </a:spcAft>
              <a:buClr>
                <a:srgbClr val="8EC552"/>
              </a:buClr>
              <a:defRPr/>
            </a:pPr>
            <a:endParaRPr lang="en-US" altLang="en-US" sz="1000" kern="0" dirty="0">
              <a:solidFill>
                <a:srgbClr val="8EC552"/>
              </a:solidFill>
            </a:endParaRPr>
          </a:p>
        </p:txBody>
      </p:sp>
      <p:sp>
        <p:nvSpPr>
          <p:cNvPr id="43013" name="Rectangle 2"/>
          <p:cNvSpPr txBox="1">
            <a:spLocks noChangeArrowheads="1"/>
          </p:cNvSpPr>
          <p:nvPr/>
        </p:nvSpPr>
        <p:spPr bwMode="auto">
          <a:xfrm>
            <a:off x="755650" y="5876925"/>
            <a:ext cx="7848600" cy="3816350"/>
          </a:xfrm>
          <a:prstGeom prst="rect">
            <a:avLst/>
          </a:prstGeom>
          <a:noFill/>
          <a:ln>
            <a:noFill/>
          </a:ln>
          <a:extLst>
            <a:ext uri="{909E8E84-426E-40dd-AFC4-6F175D3DCCD1}"/>
            <a:ext uri="{91240B29-F687-4f45-9708-019B960494DF}"/>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p:txBody>
      </p:sp>
      <p:sp>
        <p:nvSpPr>
          <p:cNvPr id="44038" name="Rectangle 1"/>
          <p:cNvSpPr>
            <a:spLocks noChangeArrowheads="1"/>
          </p:cNvSpPr>
          <p:nvPr/>
        </p:nvSpPr>
        <p:spPr bwMode="auto">
          <a:xfrm>
            <a:off x="712788" y="1916113"/>
            <a:ext cx="8064500" cy="3490912"/>
          </a:xfrm>
          <a:prstGeom prst="rect">
            <a:avLst/>
          </a:prstGeom>
          <a:noFill/>
          <a:ln>
            <a:noFill/>
          </a:ln>
          <a:extLst/>
        </p:spPr>
        <p:txBody>
          <a:bodyPr>
            <a:spAutoFit/>
          </a:bodyPr>
          <a:lstStyle/>
          <a:p>
            <a:pPr indent="60325" fontAlgn="auto">
              <a:spcBef>
                <a:spcPct val="20000"/>
              </a:spcBef>
              <a:spcAft>
                <a:spcPts val="0"/>
              </a:spcAft>
              <a:buClr>
                <a:srgbClr val="0070C0"/>
              </a:buClr>
              <a:defRPr/>
            </a:pPr>
            <a:r>
              <a:rPr lang="en-US" sz="2400" kern="0" dirty="0">
                <a:solidFill>
                  <a:sysClr val="windowText" lastClr="000000"/>
                </a:solidFill>
                <a:latin typeface="Arial" charset="0"/>
                <a:ea typeface="ＭＳ Ｐゴシック" charset="0"/>
                <a:cs typeface="ＭＳ Ｐゴシック" charset="0"/>
              </a:rPr>
              <a:t>What are some options for sharing data?</a:t>
            </a:r>
          </a:p>
          <a:p>
            <a:pPr marL="396875" indent="-396875">
              <a:buClr>
                <a:srgbClr val="0070C0"/>
              </a:buClr>
              <a:buFont typeface="Arial" panose="020B0604020202020204" pitchFamily="34" charset="0"/>
              <a:buChar char="•"/>
              <a:defRPr/>
            </a:pPr>
            <a:r>
              <a:rPr lang="en-US" altLang="en-US" sz="2400" dirty="0"/>
              <a:t>By request only</a:t>
            </a:r>
          </a:p>
          <a:p>
            <a:pPr marL="396875" indent="-396875">
              <a:buClr>
                <a:srgbClr val="0070C0"/>
              </a:buClr>
              <a:buFont typeface="Arial" panose="020B0604020202020204" pitchFamily="34" charset="0"/>
              <a:buChar char="•"/>
              <a:defRPr/>
            </a:pPr>
            <a:r>
              <a:rPr lang="en-US" altLang="en-US" sz="2400" dirty="0"/>
              <a:t>Freely on a personal website</a:t>
            </a:r>
          </a:p>
          <a:p>
            <a:pPr marL="396875" indent="-396875">
              <a:buClr>
                <a:srgbClr val="0070C0"/>
              </a:buClr>
              <a:buFont typeface="Arial" panose="020B0604020202020204" pitchFamily="34" charset="0"/>
              <a:buChar char="•"/>
              <a:defRPr/>
            </a:pPr>
            <a:r>
              <a:rPr lang="en-US" altLang="en-US" sz="2400" dirty="0"/>
              <a:t>On departmental website</a:t>
            </a:r>
          </a:p>
          <a:p>
            <a:pPr marL="396875" indent="-396875">
              <a:buClr>
                <a:srgbClr val="0070C0"/>
              </a:buClr>
              <a:buFont typeface="Arial" panose="020B0604020202020204" pitchFamily="34" charset="0"/>
              <a:buChar char="•"/>
              <a:defRPr/>
            </a:pPr>
            <a:r>
              <a:rPr lang="en-US" altLang="en-US" sz="2400" dirty="0"/>
              <a:t>Via library data unit</a:t>
            </a:r>
          </a:p>
          <a:p>
            <a:pPr marL="396875" indent="-396875">
              <a:buClr>
                <a:srgbClr val="0070C0"/>
              </a:buClr>
              <a:buFont typeface="Arial" panose="020B0604020202020204" pitchFamily="34" charset="0"/>
              <a:buChar char="•"/>
              <a:defRPr/>
            </a:pPr>
            <a:r>
              <a:rPr lang="en-US" altLang="en-US" sz="2400" dirty="0"/>
              <a:t>In an institutionalized archive or domain repository</a:t>
            </a:r>
          </a:p>
          <a:p>
            <a:pPr marL="396875" indent="-396875">
              <a:buFont typeface="Arial" panose="020B0604020202020204" pitchFamily="34" charset="0"/>
              <a:buChar char="•"/>
              <a:defRPr/>
            </a:pPr>
            <a:endParaRPr lang="en-US" altLang="en-US" sz="2400" dirty="0"/>
          </a:p>
          <a:p>
            <a:pPr>
              <a:defRPr/>
            </a:pPr>
            <a:r>
              <a:rPr lang="en-US" altLang="en-US" sz="2400" dirty="0"/>
              <a:t>What are some upsides and downsides of each option?</a:t>
            </a:r>
          </a:p>
          <a:p>
            <a:pPr marL="133350" fontAlgn="auto">
              <a:spcBef>
                <a:spcPct val="20000"/>
              </a:spcBef>
              <a:spcAft>
                <a:spcPts val="0"/>
              </a:spcAft>
              <a:buClr>
                <a:srgbClr val="0070C0"/>
              </a:buClr>
              <a:defRPr/>
            </a:pPr>
            <a:endParaRPr lang="en-US" sz="2400" kern="0" dirty="0">
              <a:solidFill>
                <a:sysClr val="windowText" lastClr="000000"/>
              </a:solidFill>
              <a:latin typeface="Arial" charset="0"/>
              <a:ea typeface="ＭＳ Ｐゴシック" charset="0"/>
              <a:cs typeface="ＭＳ Ｐゴシック"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1150938" y="419100"/>
            <a:ext cx="7993062" cy="474663"/>
          </a:xfrm>
        </p:spPr>
        <p:txBody>
          <a:bodyPr/>
          <a:lstStyle/>
          <a:p>
            <a:pPr>
              <a:lnSpc>
                <a:spcPct val="90000"/>
              </a:lnSpc>
              <a:spcBef>
                <a:spcPct val="20000"/>
              </a:spcBef>
            </a:pPr>
            <a:r>
              <a:rPr lang="en-GB" altLang="en-US" sz="2800" b="1" smtClean="0"/>
              <a:t>Where to Share Data</a:t>
            </a:r>
          </a:p>
        </p:txBody>
      </p:sp>
      <p:sp>
        <p:nvSpPr>
          <p:cNvPr id="43010"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1571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43012" name="Rectangle 13"/>
          <p:cNvSpPr>
            <a:spLocks noChangeArrowheads="1"/>
          </p:cNvSpPr>
          <p:nvPr/>
        </p:nvSpPr>
        <p:spPr bwMode="auto">
          <a:xfrm>
            <a:off x="900113" y="4076700"/>
            <a:ext cx="7775575" cy="1944688"/>
          </a:xfrm>
          <a:prstGeom prst="rect">
            <a:avLst/>
          </a:prstGeom>
          <a:noFill/>
          <a:ln>
            <a:noFill/>
          </a:ln>
          <a:extLst>
            <a:ext uri="{909E8E84-426E-40dd-AFC4-6F175D3DCCD1}"/>
            <a:ext uri="{91240B29-F687-4f45-9708-019B960494DF}"/>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lnSpc>
                <a:spcPct val="90000"/>
              </a:lnSpc>
              <a:spcBef>
                <a:spcPct val="20000"/>
              </a:spcBef>
              <a:spcAft>
                <a:spcPts val="0"/>
              </a:spcAft>
              <a:buClr>
                <a:srgbClr val="8EC552"/>
              </a:buClr>
              <a:defRPr/>
            </a:pPr>
            <a:endParaRPr lang="en-US" altLang="en-US" sz="1000" kern="0" dirty="0">
              <a:solidFill>
                <a:srgbClr val="8EC552"/>
              </a:solidFill>
            </a:endParaRPr>
          </a:p>
        </p:txBody>
      </p:sp>
      <p:sp>
        <p:nvSpPr>
          <p:cNvPr id="43013" name="Rectangle 2"/>
          <p:cNvSpPr txBox="1">
            <a:spLocks noChangeArrowheads="1"/>
          </p:cNvSpPr>
          <p:nvPr/>
        </p:nvSpPr>
        <p:spPr bwMode="auto">
          <a:xfrm>
            <a:off x="755650" y="5876925"/>
            <a:ext cx="7848600" cy="3816350"/>
          </a:xfrm>
          <a:prstGeom prst="rect">
            <a:avLst/>
          </a:prstGeom>
          <a:noFill/>
          <a:ln>
            <a:noFill/>
          </a:ln>
          <a:extLst>
            <a:ext uri="{909E8E84-426E-40dd-AFC4-6F175D3DCCD1}"/>
            <a:ext uri="{91240B29-F687-4f45-9708-019B960494DF}"/>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p:txBody>
      </p:sp>
      <p:sp>
        <p:nvSpPr>
          <p:cNvPr id="44038" name="Rectangle 1"/>
          <p:cNvSpPr>
            <a:spLocks noChangeArrowheads="1"/>
          </p:cNvSpPr>
          <p:nvPr/>
        </p:nvSpPr>
        <p:spPr bwMode="auto">
          <a:xfrm>
            <a:off x="107950" y="715963"/>
            <a:ext cx="8928100" cy="6961187"/>
          </a:xfrm>
          <a:prstGeom prst="rect">
            <a:avLst/>
          </a:prstGeom>
          <a:noFill/>
          <a:ln>
            <a:noFill/>
          </a:ln>
          <a:extLst/>
        </p:spPr>
        <p:txBody>
          <a:bodyPr>
            <a:spAutoFit/>
          </a:bodyPr>
          <a:lstStyle/>
          <a:p>
            <a:pPr marL="133350" fontAlgn="auto">
              <a:spcBef>
                <a:spcPct val="20000"/>
              </a:spcBef>
              <a:spcAft>
                <a:spcPts val="0"/>
              </a:spcAft>
              <a:buClr>
                <a:srgbClr val="0070C0"/>
              </a:buClr>
              <a:defRPr/>
            </a:pPr>
            <a:endParaRPr lang="en-US" sz="2400" kern="0" dirty="0">
              <a:solidFill>
                <a:sysClr val="windowText" lastClr="000000"/>
              </a:solidFill>
              <a:latin typeface="Arial" charset="0"/>
              <a:ea typeface="ＭＳ Ｐゴシック" charset="0"/>
              <a:cs typeface="ＭＳ Ｐゴシック" charset="0"/>
            </a:endParaRPr>
          </a:p>
          <a:p>
            <a:pPr marL="133350" fontAlgn="auto">
              <a:spcBef>
                <a:spcPct val="20000"/>
              </a:spcBef>
              <a:spcAft>
                <a:spcPts val="0"/>
              </a:spcAft>
              <a:buClr>
                <a:srgbClr val="0070C0"/>
              </a:buClr>
              <a:defRPr/>
            </a:pPr>
            <a:r>
              <a:rPr lang="en-US" sz="2400" kern="0" dirty="0">
                <a:solidFill>
                  <a:sysClr val="windowText" lastClr="000000"/>
                </a:solidFill>
                <a:latin typeface="Arial" charset="0"/>
                <a:ea typeface="ＭＳ Ｐゴシック" charset="0"/>
                <a:cs typeface="ＭＳ Ｐゴシック" charset="0"/>
              </a:rPr>
              <a:t>Are there benefits of sharing data in an institutionalized venue?</a:t>
            </a:r>
          </a:p>
          <a:p>
            <a:pPr marL="685800" indent="-228600">
              <a:spcBef>
                <a:spcPct val="20000"/>
              </a:spcBef>
              <a:buClr>
                <a:srgbClr val="0070C0"/>
              </a:buClr>
              <a:buFontTx/>
              <a:buChar char="•"/>
              <a:defRPr/>
            </a:pPr>
            <a:r>
              <a:rPr lang="en-US" altLang="en-US" sz="2400" dirty="0"/>
              <a:t>Meets data-management requirements </a:t>
            </a:r>
          </a:p>
          <a:p>
            <a:pPr marL="685800" indent="-228600">
              <a:spcBef>
                <a:spcPct val="20000"/>
              </a:spcBef>
              <a:buClr>
                <a:srgbClr val="0070C0"/>
              </a:buClr>
              <a:buFontTx/>
              <a:buChar char="•"/>
              <a:defRPr/>
            </a:pPr>
            <a:r>
              <a:rPr lang="en-US" altLang="en-US" sz="2400" dirty="0"/>
              <a:t>Stability / security over time </a:t>
            </a:r>
          </a:p>
          <a:p>
            <a:pPr marL="685800" indent="-228600">
              <a:spcBef>
                <a:spcPct val="20000"/>
              </a:spcBef>
              <a:buClr>
                <a:srgbClr val="0070C0"/>
              </a:buClr>
              <a:buFontTx/>
              <a:buChar char="•"/>
              <a:defRPr/>
            </a:pPr>
            <a:r>
              <a:rPr lang="en-US" altLang="en-US" sz="2400" dirty="0"/>
              <a:t>Makes your data more visible </a:t>
            </a:r>
          </a:p>
          <a:p>
            <a:pPr marL="685800" indent="-228600">
              <a:spcBef>
                <a:spcPct val="20000"/>
              </a:spcBef>
              <a:buClr>
                <a:srgbClr val="0070C0"/>
              </a:buClr>
              <a:buFontTx/>
              <a:buChar char="•"/>
              <a:defRPr/>
            </a:pPr>
            <a:r>
              <a:rPr lang="en-US" altLang="en-US" sz="2400" dirty="0"/>
              <a:t>Such venues require documentation</a:t>
            </a:r>
          </a:p>
          <a:p>
            <a:pPr marL="685800" indent="-228600">
              <a:spcBef>
                <a:spcPct val="20000"/>
              </a:spcBef>
              <a:buClr>
                <a:srgbClr val="0070C0"/>
              </a:buClr>
              <a:buFontTx/>
              <a:buChar char="•"/>
              <a:defRPr/>
            </a:pPr>
            <a:r>
              <a:rPr lang="en-US" altLang="en-US" sz="2400" dirty="0"/>
              <a:t>Can offer curation expertise that adds value to data</a:t>
            </a:r>
          </a:p>
          <a:p>
            <a:pPr marL="685800" indent="-228600">
              <a:spcBef>
                <a:spcPct val="20000"/>
              </a:spcBef>
              <a:buClr>
                <a:srgbClr val="0070C0"/>
              </a:buClr>
              <a:buFontTx/>
              <a:buChar char="•"/>
              <a:defRPr/>
            </a:pPr>
            <a:r>
              <a:rPr lang="en-US" altLang="en-US" sz="2400" dirty="0"/>
              <a:t>Facilitates data discovery and reuse through the development and standardization of metadata</a:t>
            </a:r>
          </a:p>
          <a:p>
            <a:pPr marL="685800" indent="-228600">
              <a:spcBef>
                <a:spcPct val="20000"/>
              </a:spcBef>
              <a:buClr>
                <a:srgbClr val="0070C0"/>
              </a:buClr>
              <a:buFontTx/>
              <a:buChar char="•"/>
              <a:defRPr/>
            </a:pPr>
            <a:r>
              <a:rPr lang="en-US" altLang="en-US" sz="2400" dirty="0"/>
              <a:t>Achieves interoperability across scientific communities</a:t>
            </a:r>
          </a:p>
          <a:p>
            <a:pPr marL="685800" indent="-228600">
              <a:spcBef>
                <a:spcPct val="20000"/>
              </a:spcBef>
              <a:buClr>
                <a:srgbClr val="0070C0"/>
              </a:buClr>
              <a:buFontTx/>
              <a:buChar char="•"/>
              <a:defRPr/>
            </a:pPr>
            <a:r>
              <a:rPr lang="en-US" altLang="en-US" sz="2400" dirty="0"/>
              <a:t>Authenticated online access to data / user access controls /licensing agreements</a:t>
            </a:r>
          </a:p>
          <a:p>
            <a:pPr marL="685800" indent="-228600">
              <a:spcBef>
                <a:spcPct val="20000"/>
              </a:spcBef>
              <a:buClr>
                <a:srgbClr val="0070C0"/>
              </a:buClr>
              <a:buFontTx/>
              <a:buChar char="•"/>
              <a:defRPr/>
            </a:pPr>
            <a:r>
              <a:rPr lang="en-US" altLang="en-US" sz="2400" dirty="0"/>
              <a:t>Fully searchable</a:t>
            </a:r>
          </a:p>
          <a:p>
            <a:pPr marL="685800" indent="-228600">
              <a:spcBef>
                <a:spcPct val="20000"/>
              </a:spcBef>
              <a:buClr>
                <a:srgbClr val="0070C0"/>
              </a:buClr>
              <a:buFontTx/>
              <a:buChar char="•"/>
              <a:defRPr/>
            </a:pPr>
            <a:r>
              <a:rPr lang="en-US" altLang="en-US" sz="2400" dirty="0"/>
              <a:t>Many assign unique persistent DOIs to files or collections </a:t>
            </a:r>
            <a:endParaRPr lang="en-US" sz="2400" kern="0" dirty="0">
              <a:solidFill>
                <a:sysClr val="windowText" lastClr="000000"/>
              </a:solidFill>
              <a:latin typeface="Arial" charset="0"/>
              <a:ea typeface="ＭＳ Ｐゴシック" charset="0"/>
              <a:cs typeface="ＭＳ Ｐゴシック" charset="0"/>
            </a:endParaRPr>
          </a:p>
          <a:p>
            <a:pPr marL="590550" indent="-457200" fontAlgn="auto">
              <a:spcBef>
                <a:spcPct val="20000"/>
              </a:spcBef>
              <a:spcAft>
                <a:spcPts val="0"/>
              </a:spcAft>
              <a:buClr>
                <a:srgbClr val="0070C0"/>
              </a:buClr>
              <a:buFontTx/>
              <a:buChar char="•"/>
              <a:defRPr/>
            </a:pPr>
            <a:endParaRPr lang="en-US" sz="2400" kern="0" dirty="0">
              <a:solidFill>
                <a:sysClr val="windowText" lastClr="000000"/>
              </a:solidFill>
              <a:latin typeface="Arial" charset="0"/>
              <a:ea typeface="ＭＳ Ｐゴシック" charset="0"/>
              <a:cs typeface="ＭＳ Ｐゴシック" charset="0"/>
            </a:endParaRPr>
          </a:p>
          <a:p>
            <a:pPr marL="590550" indent="-457200" fontAlgn="auto">
              <a:spcBef>
                <a:spcPct val="20000"/>
              </a:spcBef>
              <a:spcAft>
                <a:spcPts val="0"/>
              </a:spcAft>
              <a:buClr>
                <a:srgbClr val="0070C0"/>
              </a:buClr>
              <a:defRPr/>
            </a:pPr>
            <a:endParaRPr lang="en-US" sz="2400" kern="0" dirty="0">
              <a:solidFill>
                <a:srgbClr val="000000"/>
              </a:solidFill>
              <a:latin typeface="Arial" charset="0"/>
              <a:ea typeface="ＭＳ Ｐゴシック" charset="0"/>
              <a:cs typeface="ＭＳ Ｐゴシック"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hape 111"/>
          <p:cNvSpPr>
            <a:spLocks noGrp="1"/>
          </p:cNvSpPr>
          <p:nvPr>
            <p:ph type="body" idx="1"/>
          </p:nvPr>
        </p:nvSpPr>
        <p:spPr>
          <a:xfrm>
            <a:off x="304800" y="1295400"/>
            <a:ext cx="8686800" cy="4941888"/>
          </a:xfrm>
        </p:spPr>
        <p:txBody>
          <a:bodyPr lIns="91425" tIns="45700" rIns="91425" bIns="45700"/>
          <a:lstStyle/>
          <a:p>
            <a:pPr marL="0" indent="0">
              <a:buFontTx/>
              <a:buNone/>
            </a:pPr>
            <a:r>
              <a:rPr lang="en-US" altLang="en-US" smtClean="0"/>
              <a:t>Making research transparent requires: </a:t>
            </a:r>
          </a:p>
          <a:p>
            <a:pPr marL="0" indent="0">
              <a:buClr>
                <a:srgbClr val="0070C0"/>
              </a:buClr>
            </a:pPr>
            <a:r>
              <a:rPr lang="en-US" altLang="en-US" b="1" smtClean="0"/>
              <a:t> Data access </a:t>
            </a:r>
            <a:r>
              <a:rPr lang="en-US" altLang="en-US" sz="2000" smtClean="0"/>
              <a:t>[DATA]</a:t>
            </a:r>
          </a:p>
          <a:p>
            <a:pPr marL="914400" lvl="1" indent="-342900">
              <a:buClr>
                <a:srgbClr val="0070C0"/>
              </a:buClr>
              <a:buFont typeface="Arial" panose="020B0604020202020204" pitchFamily="34" charset="0"/>
              <a:buChar char="→"/>
            </a:pPr>
            <a:r>
              <a:rPr lang="en-US" altLang="en-US" sz="2400" smtClean="0"/>
              <a:t> What data were used, where are they, are they available? </a:t>
            </a:r>
          </a:p>
          <a:p>
            <a:pPr marL="0" indent="0">
              <a:buClr>
                <a:srgbClr val="0070C0"/>
              </a:buClr>
            </a:pPr>
            <a:r>
              <a:rPr lang="en-US" altLang="en-US" b="1" smtClean="0"/>
              <a:t> Production transparency </a:t>
            </a:r>
            <a:r>
              <a:rPr lang="en-US" altLang="en-US" sz="2000" smtClean="0"/>
              <a:t>[INFO GATHERING / MEASUREMENT]</a:t>
            </a:r>
          </a:p>
          <a:p>
            <a:pPr marL="914400" lvl="1" indent="-342900">
              <a:buClr>
                <a:srgbClr val="0070C0"/>
              </a:buClr>
              <a:buFont typeface="Arial" panose="020B0604020202020204" pitchFamily="34" charset="0"/>
              <a:buChar char="→"/>
            </a:pPr>
            <a:r>
              <a:rPr lang="en-US" altLang="en-US" sz="2400" smtClean="0"/>
              <a:t> If authors’ own data, how were they produced? </a:t>
            </a:r>
          </a:p>
          <a:p>
            <a:pPr marL="914400" lvl="1" indent="-342900">
              <a:buClr>
                <a:srgbClr val="0070C0"/>
              </a:buClr>
              <a:buFont typeface="Arial" panose="020B0604020202020204" pitchFamily="34" charset="0"/>
              <a:buChar char="→"/>
            </a:pPr>
            <a:r>
              <a:rPr lang="en-US" altLang="en-US" sz="2400" smtClean="0"/>
              <a:t> Requires providing </a:t>
            </a:r>
            <a:r>
              <a:rPr lang="en-US" altLang="en-US" sz="2400" i="1" smtClean="0"/>
              <a:t>documentation</a:t>
            </a:r>
            <a:r>
              <a:rPr lang="en-US" altLang="en-US" sz="2400" smtClean="0"/>
              <a:t> describing how the data were generated / collected</a:t>
            </a:r>
          </a:p>
          <a:p>
            <a:pPr marL="0" indent="0">
              <a:buClr>
                <a:srgbClr val="0070C0"/>
              </a:buClr>
            </a:pPr>
            <a:r>
              <a:rPr lang="en-US" altLang="en-US" b="1" smtClean="0"/>
              <a:t> Analytic transparency </a:t>
            </a:r>
            <a:r>
              <a:rPr lang="en-US" altLang="en-US" sz="2000" smtClean="0"/>
              <a:t>[ANALYSIS]</a:t>
            </a:r>
          </a:p>
          <a:p>
            <a:pPr marL="0" indent="0">
              <a:buClr>
                <a:srgbClr val="0070C0"/>
              </a:buClr>
              <a:buFont typeface="Arial" panose="020B0604020202020204" pitchFamily="34" charset="0"/>
              <a:buChar char="→"/>
            </a:pPr>
            <a:r>
              <a:rPr lang="en-US" altLang="en-US" smtClean="0"/>
              <a:t> How were data analyzed to arrive at conclusions? </a:t>
            </a:r>
          </a:p>
          <a:p>
            <a:pPr marL="0" indent="0">
              <a:buClr>
                <a:srgbClr val="0070C0"/>
              </a:buClr>
              <a:buFont typeface="Arial" panose="020B0604020202020204" pitchFamily="34" charset="0"/>
              <a:buChar char="→"/>
            </a:pPr>
            <a:r>
              <a:rPr lang="en-US" altLang="en-US" smtClean="0"/>
              <a:t> How are evidence and claims connected?</a:t>
            </a:r>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17764" name="Title 1"/>
          <p:cNvSpPr>
            <a:spLocks noGrp="1"/>
          </p:cNvSpPr>
          <p:nvPr>
            <p:ph type="title"/>
          </p:nvPr>
        </p:nvSpPr>
        <p:spPr>
          <a:xfrm>
            <a:off x="1189038" y="368300"/>
            <a:ext cx="7561262" cy="576263"/>
          </a:xfrm>
        </p:spPr>
        <p:txBody>
          <a:bodyPr/>
          <a:lstStyle/>
          <a:p>
            <a:r>
              <a:rPr lang="en-US" altLang="en-US" sz="2800" b="1" smtClean="0">
                <a:solidFill>
                  <a:srgbClr val="000000"/>
                </a:solidFill>
                <a:sym typeface="Rambla" charset="0"/>
              </a:rPr>
              <a:t>Making Research Transpare</a:t>
            </a:r>
            <a:r>
              <a:rPr lang="en-US" altLang="en-US" b="1" smtClean="0">
                <a:solidFill>
                  <a:srgbClr val="000000"/>
                </a:solidFill>
                <a:sym typeface="Rambla" charset="0"/>
              </a:rPr>
              <a:t>nt</a:t>
            </a:r>
            <a:endParaRPr lang="en-US" altLang="en-US" smtClean="0"/>
          </a:p>
        </p:txBody>
      </p:sp>
      <p:sp>
        <p:nvSpPr>
          <p:cNvPr id="117765"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hape 111"/>
          <p:cNvSpPr>
            <a:spLocks noGrp="1"/>
          </p:cNvSpPr>
          <p:nvPr>
            <p:ph type="body" idx="1"/>
          </p:nvPr>
        </p:nvSpPr>
        <p:spPr>
          <a:xfrm>
            <a:off x="250825" y="1341438"/>
            <a:ext cx="8610600" cy="5257800"/>
          </a:xfrm>
        </p:spPr>
        <p:txBody>
          <a:bodyPr lIns="91425" tIns="45700" rIns="91425" bIns="45700"/>
          <a:lstStyle/>
          <a:p>
            <a:pPr marL="231775" lvl="1" indent="-231775">
              <a:buClr>
                <a:srgbClr val="0070C0"/>
              </a:buClr>
            </a:pPr>
            <a:r>
              <a:rPr lang="en-US" altLang="en-US" sz="1800" u="sng" smtClean="0"/>
              <a:t>January 2011</a:t>
            </a:r>
            <a:r>
              <a:rPr lang="en-US" altLang="en-US" sz="1800" smtClean="0"/>
              <a:t> – </a:t>
            </a:r>
            <a:r>
              <a:rPr lang="en-US" altLang="en-US" sz="1800" b="1" smtClean="0"/>
              <a:t>NSF</a:t>
            </a:r>
            <a:r>
              <a:rPr lang="en-US" altLang="en-US" sz="1800" smtClean="0"/>
              <a:t> began requiring data management plans for all proposals</a:t>
            </a:r>
          </a:p>
          <a:p>
            <a:pPr marL="231775" lvl="1" indent="-231775">
              <a:buClr>
                <a:srgbClr val="0070C0"/>
              </a:buClr>
            </a:pPr>
            <a:r>
              <a:rPr lang="en-US" altLang="en-US" sz="1800" u="sng" smtClean="0"/>
              <a:t>October 2012</a:t>
            </a:r>
            <a:r>
              <a:rPr lang="en-US" altLang="en-US" sz="1800" smtClean="0"/>
              <a:t> – </a:t>
            </a:r>
            <a:r>
              <a:rPr lang="en-US" altLang="en-US" sz="1800" b="1" smtClean="0"/>
              <a:t>APSA</a:t>
            </a:r>
            <a:r>
              <a:rPr lang="en-US" altLang="en-US" sz="1800" smtClean="0"/>
              <a:t> issued a new version of its </a:t>
            </a:r>
            <a:r>
              <a:rPr lang="en-US" altLang="en-US" sz="1800" i="1" smtClean="0"/>
              <a:t>Guide to Professional Ethics in Political Science </a:t>
            </a:r>
            <a:r>
              <a:rPr lang="en-US" altLang="en-US" sz="1800" smtClean="0"/>
              <a:t>outlining new expectations and requirements for sharing data and providing information about how knowledge claims were derived </a:t>
            </a:r>
          </a:p>
          <a:p>
            <a:pPr marL="231775" lvl="1" indent="-231775">
              <a:buClr>
                <a:srgbClr val="0070C0"/>
              </a:buClr>
            </a:pPr>
            <a:r>
              <a:rPr lang="en-US" altLang="en-US" sz="1800" u="sng" smtClean="0"/>
              <a:t>February 2013</a:t>
            </a:r>
            <a:r>
              <a:rPr lang="en-US" altLang="en-US" sz="1800" smtClean="0"/>
              <a:t> – </a:t>
            </a:r>
            <a:r>
              <a:rPr lang="en-US" altLang="en-US" sz="1800" b="1" smtClean="0"/>
              <a:t>Executive Office of the President’s Office of Science and Technology</a:t>
            </a:r>
            <a:r>
              <a:rPr lang="en-US" altLang="en-US" sz="1800" smtClean="0"/>
              <a:t> Policy memo</a:t>
            </a:r>
          </a:p>
          <a:p>
            <a:pPr marL="231775" lvl="1" indent="-231775">
              <a:buClr>
                <a:srgbClr val="0070C0"/>
              </a:buClr>
            </a:pPr>
            <a:r>
              <a:rPr lang="en-US" altLang="en-US" sz="1800" u="sng" smtClean="0"/>
              <a:t>June 2013</a:t>
            </a:r>
            <a:r>
              <a:rPr lang="en-US" altLang="en-US" sz="1800" smtClean="0"/>
              <a:t> – </a:t>
            </a:r>
            <a:r>
              <a:rPr lang="en-US" altLang="en-US" sz="1800" b="1" smtClean="0"/>
              <a:t>ICPSR-Sloan</a:t>
            </a:r>
            <a:r>
              <a:rPr lang="en-US" altLang="en-US" sz="1800" smtClean="0"/>
              <a:t> multi-disciplinary meeting of journal editors, domain repository directors, and other stakeholders. </a:t>
            </a:r>
          </a:p>
          <a:p>
            <a:pPr marL="231775" lvl="1" indent="-231775">
              <a:buClr>
                <a:srgbClr val="0070C0"/>
              </a:buClr>
            </a:pPr>
            <a:r>
              <a:rPr lang="en-US" altLang="en-US" sz="1800" u="sng" smtClean="0"/>
              <a:t>September 2014</a:t>
            </a:r>
            <a:r>
              <a:rPr lang="en-US" altLang="en-US" sz="1800" smtClean="0"/>
              <a:t> – </a:t>
            </a:r>
            <a:r>
              <a:rPr lang="en-US" altLang="en-US" sz="1800" b="1" smtClean="0"/>
              <a:t>APSA-CQMI-CPS-ICPSR</a:t>
            </a:r>
            <a:r>
              <a:rPr lang="en-US" altLang="en-US" sz="1800" smtClean="0"/>
              <a:t> meeting, political science journal editors.</a:t>
            </a:r>
          </a:p>
          <a:p>
            <a:pPr marL="231775" lvl="1" indent="-231775">
              <a:buClr>
                <a:srgbClr val="0070C0"/>
              </a:buClr>
            </a:pPr>
            <a:r>
              <a:rPr lang="en-US" altLang="en-US" sz="1800" u="sng" smtClean="0"/>
              <a:t>September 2014</a:t>
            </a:r>
            <a:r>
              <a:rPr lang="en-US" altLang="en-US" sz="1800" smtClean="0"/>
              <a:t> – General Assembly of the </a:t>
            </a:r>
            <a:r>
              <a:rPr lang="en-US" altLang="en-US" sz="1800" b="1" smtClean="0"/>
              <a:t>International Council for Science </a:t>
            </a:r>
            <a:r>
              <a:rPr lang="en-US" altLang="en-US" sz="1800" smtClean="0"/>
              <a:t>(ICSU) endorsed a report on “Open access to scientific data and literature and the assessment of research by metrics.”</a:t>
            </a:r>
          </a:p>
          <a:p>
            <a:pPr marL="231775" lvl="1" indent="-231775">
              <a:buClr>
                <a:srgbClr val="0070C0"/>
              </a:buClr>
            </a:pPr>
            <a:r>
              <a:rPr lang="en-US" altLang="en-US" sz="1800" u="sng" smtClean="0"/>
              <a:t>April 2015</a:t>
            </a:r>
            <a:r>
              <a:rPr lang="en-US" altLang="en-US" sz="1800" smtClean="0"/>
              <a:t> – </a:t>
            </a:r>
            <a:r>
              <a:rPr lang="en-US" altLang="en-US" sz="1800" b="1" smtClean="0"/>
              <a:t>APSA</a:t>
            </a:r>
            <a:r>
              <a:rPr lang="en-US" altLang="en-US" sz="1800" smtClean="0"/>
              <a:t>-led meeting of multiple academic associations in Washington DC to discuss transparency</a:t>
            </a:r>
          </a:p>
          <a:p>
            <a:pPr marL="231775" lvl="1" indent="-231775">
              <a:buClr>
                <a:srgbClr val="0070C0"/>
              </a:buClr>
            </a:pPr>
            <a:r>
              <a:rPr lang="en-US" altLang="en-US" sz="1800" u="sng" smtClean="0"/>
              <a:t>January 2016</a:t>
            </a:r>
            <a:r>
              <a:rPr lang="en-US" altLang="en-US" sz="1800" smtClean="0"/>
              <a:t> – Some journals begin to introduce principles agreed on in </a:t>
            </a:r>
            <a:r>
              <a:rPr lang="en-US" altLang="en-US" sz="1800" b="1" smtClean="0"/>
              <a:t>JETS</a:t>
            </a:r>
          </a:p>
          <a:p>
            <a:pPr marL="231775" lvl="1" indent="-231775">
              <a:buClr>
                <a:srgbClr val="0070C0"/>
              </a:buClr>
            </a:pPr>
            <a:r>
              <a:rPr lang="en-US" altLang="en-US" sz="1800" u="sng" smtClean="0"/>
              <a:t>April 2016</a:t>
            </a:r>
            <a:r>
              <a:rPr lang="en-US" altLang="en-US" sz="1800" smtClean="0"/>
              <a:t> – </a:t>
            </a:r>
            <a:r>
              <a:rPr lang="en-US" altLang="en-US" sz="1800" b="1" smtClean="0"/>
              <a:t>Qualitative Transparency Deliberations </a:t>
            </a:r>
            <a:r>
              <a:rPr lang="en-US" altLang="en-US" sz="1800" smtClean="0"/>
              <a:t>(QTD) kick off</a:t>
            </a:r>
            <a:endParaRPr lang="en-US" altLang="en-US" sz="1800" u="sng" smtClean="0"/>
          </a:p>
          <a:p>
            <a:pPr marL="231775" lvl="1" indent="-231775"/>
            <a:endParaRPr lang="en-US" altLang="en-US" sz="1800" smtClean="0"/>
          </a:p>
          <a:p>
            <a:pPr marL="285750" lvl="2" indent="-285750">
              <a:buFont typeface="Wingdings" panose="05000000000000000000" pitchFamily="2" charset="2"/>
              <a:buChar char="²"/>
            </a:pPr>
            <a:endParaRPr lang="en-US" altLang="en-US" sz="1800" smtClean="0"/>
          </a:p>
          <a:p>
            <a:pPr marL="231775" lvl="1" indent="-231775">
              <a:buClr>
                <a:srgbClr val="47FFD1"/>
              </a:buClr>
              <a:buFontTx/>
              <a:buNone/>
            </a:pPr>
            <a:endParaRPr lang="en-US" altLang="en-US" sz="2400" b="1" smtClean="0">
              <a:solidFill>
                <a:srgbClr val="00B0F0"/>
              </a:solidFill>
            </a:endParaRPr>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19812" name="Title 1"/>
          <p:cNvSpPr>
            <a:spLocks noGrp="1"/>
          </p:cNvSpPr>
          <p:nvPr>
            <p:ph type="title"/>
          </p:nvPr>
        </p:nvSpPr>
        <p:spPr>
          <a:xfrm>
            <a:off x="1189038" y="368300"/>
            <a:ext cx="7561262" cy="576263"/>
          </a:xfrm>
        </p:spPr>
        <p:txBody>
          <a:bodyPr/>
          <a:lstStyle/>
          <a:p>
            <a:r>
              <a:rPr lang="en-US" altLang="en-US" sz="2800" b="1" smtClean="0">
                <a:solidFill>
                  <a:srgbClr val="000000"/>
                </a:solidFill>
                <a:sym typeface="Rambla" charset="0"/>
              </a:rPr>
              <a:t>Transparency Initiatives</a:t>
            </a:r>
            <a:endParaRPr lang="en-US" altLang="en-US" sz="2800" smtClean="0"/>
          </a:p>
        </p:txBody>
      </p:sp>
      <p:sp>
        <p:nvSpPr>
          <p:cNvPr id="119813"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txBox="1">
            <a:spLocks/>
          </p:cNvSpPr>
          <p:nvPr/>
        </p:nvSpPr>
        <p:spPr>
          <a:xfrm>
            <a:off x="550863" y="1417638"/>
            <a:ext cx="8042275" cy="4572000"/>
          </a:xfrm>
          <a:prstGeom prst="rect">
            <a:avLst/>
          </a:prstGeom>
        </p:spPr>
        <p:txBody>
          <a:bodyPr>
            <a:normAutofit fontScale="92500"/>
          </a:bodyPr>
          <a:lstStyle>
            <a:lvl1pPr marL="342900" indent="-3429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Makes research procedures clear</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Facilitates more and deeper collaboration</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Allows scholars to demonstrate the rigor and power of their work</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Acts as an incentive to do good work</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Facilitates learning of methodological lessons and teaching</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Makes it more likely that research will be more useful to others</a:t>
            </a:r>
          </a:p>
          <a:p>
            <a:pPr eaLnBrk="1" hangingPunct="1">
              <a:lnSpc>
                <a:spcPct val="80000"/>
              </a:lnSpc>
              <a:spcBef>
                <a:spcPts val="1200"/>
              </a:spcBef>
              <a:buClr>
                <a:srgbClr val="4F81BD"/>
              </a:buClr>
              <a:defRPr/>
            </a:pPr>
            <a:r>
              <a:rPr lang="en-US" altLang="en-US" dirty="0">
                <a:solidFill>
                  <a:srgbClr val="000000"/>
                </a:solidFill>
                <a:cs typeface="Arial" panose="020B0604020202020204" pitchFamily="34" charset="0"/>
              </a:rPr>
              <a:t>SUMMING UP</a:t>
            </a:r>
            <a:r>
              <a:rPr lang="en-US" altLang="en-US" dirty="0" smtClean="0">
                <a:solidFill>
                  <a:srgbClr val="000000"/>
                </a:solidFill>
                <a:cs typeface="Arial" panose="020B0604020202020204" pitchFamily="34" charset="0"/>
              </a:rPr>
              <a:t>: more </a:t>
            </a:r>
            <a:r>
              <a:rPr lang="en-US" altLang="en-US" dirty="0">
                <a:solidFill>
                  <a:srgbClr val="000000"/>
                </a:solidFill>
                <a:cs typeface="Arial" panose="020B0604020202020204" pitchFamily="34" charset="0"/>
              </a:rPr>
              <a:t>accessible, honest, rigorous, relevant, and useful research!</a:t>
            </a:r>
          </a:p>
          <a:p>
            <a:pPr eaLnBrk="1" hangingPunct="1">
              <a:lnSpc>
                <a:spcPct val="80000"/>
              </a:lnSpc>
              <a:spcBef>
                <a:spcPts val="1200"/>
              </a:spcBef>
              <a:buClr>
                <a:srgbClr val="4F81BD"/>
              </a:buClr>
              <a:defRPr/>
            </a:pPr>
            <a:endParaRPr lang="en-US" altLang="en-US" dirty="0">
              <a:solidFill>
                <a:srgbClr val="000000"/>
              </a:solidFill>
              <a:cs typeface="Arial" panose="020B0604020202020204" pitchFamily="34" charset="0"/>
            </a:endParaRPr>
          </a:p>
          <a:p>
            <a:pPr eaLnBrk="1" hangingPunct="1">
              <a:lnSpc>
                <a:spcPct val="80000"/>
              </a:lnSpc>
              <a:spcBef>
                <a:spcPts val="1200"/>
              </a:spcBef>
              <a:buClr>
                <a:srgbClr val="4F81BD"/>
              </a:buClr>
              <a:defRPr/>
            </a:pPr>
            <a:r>
              <a:rPr lang="en-US" altLang="en-US" b="1" dirty="0">
                <a:solidFill>
                  <a:srgbClr val="000000"/>
                </a:solidFill>
                <a:cs typeface="Arial" panose="020B0604020202020204" pitchFamily="34" charset="0"/>
              </a:rPr>
              <a:t>QUESTION</a:t>
            </a:r>
            <a:r>
              <a:rPr lang="en-US" altLang="en-US" dirty="0" smtClean="0">
                <a:solidFill>
                  <a:srgbClr val="000000"/>
                </a:solidFill>
                <a:cs typeface="Arial" panose="020B0604020202020204" pitchFamily="34" charset="0"/>
              </a:rPr>
              <a:t>: Can </a:t>
            </a:r>
            <a:r>
              <a:rPr lang="en-US" altLang="en-US" dirty="0">
                <a:solidFill>
                  <a:srgbClr val="000000"/>
                </a:solidFill>
                <a:cs typeface="Arial" panose="020B0604020202020204" pitchFamily="34" charset="0"/>
              </a:rPr>
              <a:t>you think of any other benefits?</a:t>
            </a:r>
          </a:p>
          <a:p>
            <a:pPr eaLnBrk="1" hangingPunct="1">
              <a:lnSpc>
                <a:spcPct val="80000"/>
              </a:lnSpc>
              <a:buClrTx/>
              <a:buFontTx/>
              <a:buNone/>
              <a:defRPr/>
            </a:pPr>
            <a:endParaRPr lang="en-US" altLang="en-US" sz="2500" dirty="0">
              <a:solidFill>
                <a:srgbClr val="000000"/>
              </a:solidFill>
              <a:latin typeface="Calibri" panose="020F0502020204030204" pitchFamily="34" charset="0"/>
              <a:cs typeface="Arial" panose="020B0604020202020204" pitchFamily="34" charset="0"/>
            </a:endParaRPr>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21860" name="Title 1"/>
          <p:cNvSpPr>
            <a:spLocks noGrp="1"/>
          </p:cNvSpPr>
          <p:nvPr>
            <p:ph type="title"/>
          </p:nvPr>
        </p:nvSpPr>
        <p:spPr>
          <a:xfrm>
            <a:off x="1189038" y="368300"/>
            <a:ext cx="7561262" cy="576263"/>
          </a:xfrm>
        </p:spPr>
        <p:txBody>
          <a:bodyPr/>
          <a:lstStyle/>
          <a:p>
            <a:r>
              <a:rPr lang="en-US" altLang="en-US" sz="2800" b="1" smtClean="0">
                <a:solidFill>
                  <a:srgbClr val="000000"/>
                </a:solidFill>
                <a:sym typeface="Rambla" charset="0"/>
              </a:rPr>
              <a:t>Benefits of Transparency</a:t>
            </a:r>
            <a:endParaRPr lang="en-US" altLang="en-US" sz="2800" smtClean="0"/>
          </a:p>
        </p:txBody>
      </p:sp>
      <p:sp>
        <p:nvSpPr>
          <p:cNvPr id="121861"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4"/>
          <p:cNvSpPr>
            <a:spLocks noChangeArrowheads="1"/>
          </p:cNvSpPr>
          <p:nvPr/>
        </p:nvSpPr>
        <p:spPr bwMode="auto">
          <a:xfrm>
            <a:off x="461963" y="1905000"/>
            <a:ext cx="86868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1147763"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ts val="1200"/>
              </a:spcBef>
              <a:buClr>
                <a:srgbClr val="0070C0"/>
              </a:buClr>
            </a:pPr>
            <a:r>
              <a:rPr lang="en-US" altLang="en-US" dirty="0">
                <a:solidFill>
                  <a:srgbClr val="000000"/>
                </a:solidFill>
                <a:cs typeface="Arial" panose="020B0604020202020204" pitchFamily="34" charset="0"/>
              </a:rPr>
              <a:t>Fewer than all, more than none </a:t>
            </a:r>
          </a:p>
          <a:p>
            <a:pPr eaLnBrk="1" hangingPunct="1">
              <a:spcBef>
                <a:spcPts val="1200"/>
              </a:spcBef>
              <a:buClr>
                <a:srgbClr val="0070C0"/>
              </a:buClr>
            </a:pPr>
            <a:r>
              <a:rPr lang="en-US" altLang="en-US" dirty="0">
                <a:cs typeface="Arial" panose="020B0604020202020204" pitchFamily="34" charset="0"/>
              </a:rPr>
              <a:t>Just those that were cited?</a:t>
            </a:r>
          </a:p>
          <a:p>
            <a:pPr eaLnBrk="1" hangingPunct="1">
              <a:spcBef>
                <a:spcPts val="1200"/>
              </a:spcBef>
              <a:buClr>
                <a:srgbClr val="0070C0"/>
              </a:buClr>
            </a:pPr>
            <a:r>
              <a:rPr lang="en-US" altLang="en-US" dirty="0">
                <a:cs typeface="Arial" panose="020B0604020202020204" pitchFamily="34" charset="0"/>
              </a:rPr>
              <a:t>Just those that were used in the analysis (replication dataset v. study dataset)?</a:t>
            </a:r>
          </a:p>
          <a:p>
            <a:pPr eaLnBrk="1" hangingPunct="1">
              <a:spcBef>
                <a:spcPts val="1200"/>
              </a:spcBef>
              <a:buClr>
                <a:srgbClr val="0070C0"/>
              </a:buClr>
            </a:pPr>
            <a:r>
              <a:rPr lang="en-US" altLang="en-US" dirty="0">
                <a:cs typeface="Arial" panose="020B0604020202020204" pitchFamily="34" charset="0"/>
              </a:rPr>
              <a:t>The data that underlie the central claims</a:t>
            </a:r>
            <a:r>
              <a:rPr lang="en-US" altLang="en-US" dirty="0" smtClean="0">
                <a:cs typeface="Arial" panose="020B0604020202020204" pitchFamily="34" charset="0"/>
              </a:rPr>
              <a:t>? Or </a:t>
            </a:r>
            <a:r>
              <a:rPr lang="en-US" altLang="en-US" dirty="0">
                <a:cs typeface="Arial" panose="020B0604020202020204" pitchFamily="34" charset="0"/>
              </a:rPr>
              <a:t>that underlie potentially controversial conclusions?</a:t>
            </a:r>
          </a:p>
          <a:p>
            <a:pPr eaLnBrk="1" hangingPunct="1">
              <a:spcBef>
                <a:spcPts val="1200"/>
              </a:spcBef>
              <a:buClr>
                <a:srgbClr val="0070C0"/>
              </a:buClr>
            </a:pPr>
            <a:r>
              <a:rPr lang="en-US" altLang="en-US" dirty="0">
                <a:cs typeface="Arial" panose="020B0604020202020204" pitchFamily="34" charset="0"/>
              </a:rPr>
              <a:t>Depends on</a:t>
            </a:r>
          </a:p>
          <a:p>
            <a:pPr lvl="1" eaLnBrk="1" hangingPunct="1">
              <a:spcBef>
                <a:spcPct val="0"/>
              </a:spcBef>
              <a:buClr>
                <a:srgbClr val="0070C0"/>
              </a:buClr>
              <a:buFont typeface="Arial" panose="020B0604020202020204" pitchFamily="34" charset="0"/>
              <a:buChar char="→"/>
            </a:pPr>
            <a:r>
              <a:rPr lang="en-US" altLang="en-US" sz="2400" dirty="0">
                <a:cs typeface="Arial" panose="020B0604020202020204" pitchFamily="34" charset="0"/>
              </a:rPr>
              <a:t>Form of the data – aggregated or single-source?</a:t>
            </a:r>
          </a:p>
          <a:p>
            <a:pPr lvl="1" eaLnBrk="1" hangingPunct="1">
              <a:spcBef>
                <a:spcPct val="0"/>
              </a:spcBef>
              <a:buClr>
                <a:srgbClr val="0070C0"/>
              </a:buClr>
              <a:buFont typeface="Arial" panose="020B0604020202020204" pitchFamily="34" charset="0"/>
              <a:buChar char="→"/>
            </a:pPr>
            <a:r>
              <a:rPr lang="en-US" altLang="en-US" sz="2400" dirty="0">
                <a:cs typeface="Arial" panose="020B0604020202020204" pitchFamily="34" charset="0"/>
              </a:rPr>
              <a:t>Analytic methods</a:t>
            </a:r>
          </a:p>
          <a:p>
            <a:pPr lvl="1" eaLnBrk="1" hangingPunct="1">
              <a:spcBef>
                <a:spcPct val="0"/>
              </a:spcBef>
              <a:buClr>
                <a:schemeClr val="accent1"/>
              </a:buClr>
              <a:buFont typeface="Courier New" panose="02070309020205020404" pitchFamily="49" charset="0"/>
              <a:buChar char="o"/>
            </a:pPr>
            <a:endParaRPr lang="en-US" altLang="en-US" sz="2800" dirty="0">
              <a:cs typeface="Arial" panose="020B0604020202020204" pitchFamily="34" charset="0"/>
            </a:endParaRPr>
          </a:p>
          <a:p>
            <a:pPr eaLnBrk="1" hangingPunct="1">
              <a:spcBef>
                <a:spcPct val="0"/>
              </a:spcBef>
              <a:buClrTx/>
              <a:buFontTx/>
              <a:buNone/>
            </a:pPr>
            <a:endParaRPr lang="en-US" altLang="en-US" sz="3600" dirty="0">
              <a:solidFill>
                <a:srgbClr val="000000"/>
              </a:solidFill>
              <a:latin typeface="Cambria" panose="02040503050406030204" pitchFamily="18" charset="0"/>
              <a:cs typeface="Arial" panose="020B0604020202020204" pitchFamily="34" charset="0"/>
            </a:endParaRPr>
          </a:p>
          <a:p>
            <a:pPr eaLnBrk="1" hangingPunct="1">
              <a:spcBef>
                <a:spcPct val="0"/>
              </a:spcBef>
              <a:buClrTx/>
            </a:pPr>
            <a:endParaRPr lang="en-US" altLang="en-US" sz="3600" dirty="0">
              <a:solidFill>
                <a:srgbClr val="000000"/>
              </a:solidFill>
              <a:latin typeface="Cambria" panose="02040503050406030204" pitchFamily="18" charset="0"/>
              <a:cs typeface="Arial" panose="020B0604020202020204" pitchFamily="34" charset="0"/>
            </a:endParaRPr>
          </a:p>
        </p:txBody>
      </p:sp>
      <p:sp>
        <p:nvSpPr>
          <p:cNvPr id="4" name="Rectangle 10"/>
          <p:cNvSpPr>
            <a:spLocks noChangeArrowheads="1"/>
          </p:cNvSpPr>
          <p:nvPr/>
        </p:nvSpPr>
        <p:spPr bwMode="auto">
          <a:xfrm>
            <a:off x="900113" y="274638"/>
            <a:ext cx="288925" cy="849312"/>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23908" name="Title 1"/>
          <p:cNvSpPr>
            <a:spLocks noGrp="1"/>
          </p:cNvSpPr>
          <p:nvPr>
            <p:ph type="title"/>
          </p:nvPr>
        </p:nvSpPr>
        <p:spPr>
          <a:xfrm>
            <a:off x="1189038" y="411163"/>
            <a:ext cx="7561262" cy="576262"/>
          </a:xfrm>
        </p:spPr>
        <p:txBody>
          <a:bodyPr/>
          <a:lstStyle/>
          <a:p>
            <a:r>
              <a:rPr lang="en-US" altLang="en-US" sz="2800" b="1" dirty="0" smtClean="0">
                <a:cs typeface="Arial" panose="020B0604020202020204" pitchFamily="34" charset="0"/>
              </a:rPr>
              <a:t>Which Data Need to be Shared to                      Achieve Transparency?</a:t>
            </a:r>
            <a:endParaRPr lang="en-US" altLang="en-US" sz="2800" dirty="0" smtClean="0">
              <a:cs typeface="Arial" panose="020B0604020202020204" pitchFamily="34" charset="0"/>
            </a:endParaRPr>
          </a:p>
        </p:txBody>
      </p:sp>
      <p:sp>
        <p:nvSpPr>
          <p:cNvPr id="123909" name="Text Box 11"/>
          <p:cNvSpPr txBox="1">
            <a:spLocks noChangeArrowheads="1"/>
          </p:cNvSpPr>
          <p:nvPr/>
        </p:nvSpPr>
        <p:spPr bwMode="auto">
          <a:xfrm>
            <a:off x="754063" y="987425"/>
            <a:ext cx="81026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1189038" y="293688"/>
            <a:ext cx="7561262" cy="577850"/>
          </a:xfrm>
        </p:spPr>
        <p:txBody>
          <a:bodyPr/>
          <a:lstStyle/>
          <a:p>
            <a:r>
              <a:rPr lang="en-US" altLang="en-US" sz="2800" b="1" smtClean="0"/>
              <a:t>Quantitative Research: Matrix Data</a:t>
            </a:r>
          </a:p>
        </p:txBody>
      </p:sp>
      <p:pic>
        <p:nvPicPr>
          <p:cNvPr id="125955"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619875" y="1600200"/>
            <a:ext cx="2220913" cy="2822575"/>
          </a:xfrm>
        </p:spPr>
      </p:pic>
      <p:pic>
        <p:nvPicPr>
          <p:cNvPr id="12595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413" y="1993900"/>
            <a:ext cx="303530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ight Arrow 6"/>
          <p:cNvSpPr/>
          <p:nvPr/>
        </p:nvSpPr>
        <p:spPr>
          <a:xfrm>
            <a:off x="3567113" y="2390775"/>
            <a:ext cx="855662" cy="990600"/>
          </a:xfrm>
          <a:prstGeom prst="rightArrow">
            <a:avLst/>
          </a:prstGeom>
          <a:solidFill>
            <a:srgbClr val="55B7D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dirty="0"/>
          </a:p>
        </p:txBody>
      </p:sp>
      <p:sp>
        <p:nvSpPr>
          <p:cNvPr id="8" name="Right Arrow 7"/>
          <p:cNvSpPr/>
          <p:nvPr/>
        </p:nvSpPr>
        <p:spPr>
          <a:xfrm>
            <a:off x="5661025" y="2395538"/>
            <a:ext cx="854075" cy="990600"/>
          </a:xfrm>
          <a:prstGeom prst="rightArrow">
            <a:avLst/>
          </a:prstGeom>
          <a:solidFill>
            <a:srgbClr val="55B7D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dirty="0"/>
          </a:p>
        </p:txBody>
      </p:sp>
      <p:pic>
        <p:nvPicPr>
          <p:cNvPr id="125959" name="Picture 4" descr="https://developer.r-project.org/Logo/Rl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6763" y="2554288"/>
            <a:ext cx="8763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a:off x="3287713" y="3381375"/>
            <a:ext cx="1525587" cy="1092200"/>
          </a:xfrm>
          <a:prstGeom prst="straightConnector1">
            <a:avLst/>
          </a:prstGeom>
          <a:ln w="19050">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16513" y="3219450"/>
            <a:ext cx="12700" cy="1254125"/>
          </a:xfrm>
          <a:prstGeom prst="straightConnector1">
            <a:avLst/>
          </a:prstGeom>
          <a:ln w="19050">
            <a:solidFill>
              <a:srgbClr val="55B7D3"/>
            </a:solidFill>
            <a:tailEnd type="triangle"/>
          </a:ln>
        </p:spPr>
        <p:style>
          <a:lnRef idx="1">
            <a:schemeClr val="accent1"/>
          </a:lnRef>
          <a:fillRef idx="0">
            <a:schemeClr val="accent1"/>
          </a:fillRef>
          <a:effectRef idx="0">
            <a:schemeClr val="accent1"/>
          </a:effectRef>
          <a:fontRef idx="minor">
            <a:schemeClr val="tx1"/>
          </a:fontRef>
        </p:style>
      </p:cxnSp>
      <p:pic>
        <p:nvPicPr>
          <p:cNvPr id="2054" name="Picture 6" descr="http://dataverse.org/files/dataverseorg/files/dataverse_project_logo-hp.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4150" y="4311650"/>
            <a:ext cx="1735138"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63" name="TextBox 14"/>
          <p:cNvSpPr txBox="1">
            <a:spLocks noChangeArrowheads="1"/>
          </p:cNvSpPr>
          <p:nvPr/>
        </p:nvSpPr>
        <p:spPr bwMode="auto">
          <a:xfrm>
            <a:off x="6619875" y="4422775"/>
            <a:ext cx="2360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en-US" altLang="en-US" sz="600">
                <a:latin typeface="Georgia" panose="02040502050405020303" pitchFamily="18" charset="0"/>
              </a:rPr>
              <a:t>Toby Bolsen, Thomas J. Leeper, and Matthew Shapiro. 2014. </a:t>
            </a:r>
            <a:r>
              <a:rPr lang="en-US" altLang="en-US" sz="600">
                <a:latin typeface="Georgia" panose="02040502050405020303" pitchFamily="18" charset="0"/>
                <a:hlinkClick r:id="rId6"/>
              </a:rPr>
              <a:t>“Doing What Others Do: Norms, Science, and Collective Action on Global Warming.”</a:t>
            </a:r>
            <a:r>
              <a:rPr lang="en-US" altLang="ja-JP" sz="600">
                <a:latin typeface="Georgia" panose="02040502050405020303" pitchFamily="18" charset="0"/>
              </a:rPr>
              <a:t> </a:t>
            </a:r>
            <a:r>
              <a:rPr lang="en-US" altLang="ja-JP" sz="600" i="1">
                <a:latin typeface="Georgia" panose="02040502050405020303" pitchFamily="18" charset="0"/>
              </a:rPr>
              <a:t>American Politics Research</a:t>
            </a:r>
            <a:r>
              <a:rPr lang="en-US" altLang="ja-JP" sz="600">
                <a:latin typeface="Georgia" panose="02040502050405020303" pitchFamily="18" charset="0"/>
              </a:rPr>
              <a:t> 42(1): 65–89.</a:t>
            </a:r>
            <a:endParaRPr lang="en-US" altLang="en-US" sz="600">
              <a:latin typeface="Georgia" panose="02040502050405020303" pitchFamily="18" charset="0"/>
            </a:endParaRPr>
          </a:p>
        </p:txBody>
      </p:sp>
      <p:sp>
        <p:nvSpPr>
          <p:cNvPr id="3" name="Oval 2"/>
          <p:cNvSpPr/>
          <p:nvPr/>
        </p:nvSpPr>
        <p:spPr>
          <a:xfrm>
            <a:off x="4144963" y="3765550"/>
            <a:ext cx="1122362" cy="4540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350" dirty="0">
                <a:solidFill>
                  <a:srgbClr val="EE985E"/>
                </a:solidFill>
              </a:rPr>
              <a:t>Open Science</a:t>
            </a:r>
          </a:p>
        </p:txBody>
      </p:sp>
      <p:sp>
        <p:nvSpPr>
          <p:cNvPr id="14" name="Rectangle 10"/>
          <p:cNvSpPr>
            <a:spLocks noChangeArrowheads="1"/>
          </p:cNvSpPr>
          <p:nvPr/>
        </p:nvSpPr>
        <p:spPr bwMode="auto">
          <a:xfrm>
            <a:off x="900113" y="260350"/>
            <a:ext cx="288925" cy="649288"/>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2596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Arrow Connector 56"/>
          <p:cNvCxnSpPr>
            <a:stCxn id="126983" idx="2"/>
          </p:cNvCxnSpPr>
          <p:nvPr/>
        </p:nvCxnSpPr>
        <p:spPr>
          <a:xfrm>
            <a:off x="987425" y="3741738"/>
            <a:ext cx="3570288" cy="1846262"/>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126982" idx="2"/>
          </p:cNvCxnSpPr>
          <p:nvPr/>
        </p:nvCxnSpPr>
        <p:spPr>
          <a:xfrm>
            <a:off x="1000125" y="3009900"/>
            <a:ext cx="3648075" cy="2528888"/>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sp>
        <p:nvSpPr>
          <p:cNvPr id="126980" name="Title 1"/>
          <p:cNvSpPr>
            <a:spLocks noGrp="1"/>
          </p:cNvSpPr>
          <p:nvPr>
            <p:ph type="title"/>
          </p:nvPr>
        </p:nvSpPr>
        <p:spPr>
          <a:xfrm>
            <a:off x="1184275" y="295275"/>
            <a:ext cx="7561263" cy="576263"/>
          </a:xfrm>
        </p:spPr>
        <p:txBody>
          <a:bodyPr/>
          <a:lstStyle/>
          <a:p>
            <a:r>
              <a:rPr lang="en-US" altLang="en-US" sz="2800" b="1" smtClean="0"/>
              <a:t>Qualitative Research: Granular Data</a:t>
            </a:r>
          </a:p>
        </p:txBody>
      </p:sp>
      <p:pic>
        <p:nvPicPr>
          <p:cNvPr id="126981"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8188" y="2717800"/>
            <a:ext cx="2697162"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982" name="Picture 2" descr="https://qdr.syr.edu/active_citations/thumbs/Zaionchovskii_1926_Snyder_1a_thumb.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8650" y="2436813"/>
            <a:ext cx="742950" cy="573087"/>
          </a:xfrm>
        </p:spPr>
      </p:pic>
      <p:pic>
        <p:nvPicPr>
          <p:cNvPr id="126983" name="Picture 4" descr="https://qdr.syr.edu/active_citations/thumbs/Snyder_Sidorov_1948_thum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3206750"/>
            <a:ext cx="715963"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984" name="Picture 6" descr="https://qdr.syr.edu/active_citations/thumbs/Snyder_GerneralDobrorolskii_1913_51a_thum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988" y="3940175"/>
            <a:ext cx="39528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6985" name="Picture 8" descr="https://qdr.syr.edu/active_citations/thumbs/Snyder_Varshavskii_1909_78c_thum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0" y="4695825"/>
            <a:ext cx="525463"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1328738" y="2700338"/>
            <a:ext cx="1544637" cy="168275"/>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344613" y="3500438"/>
            <a:ext cx="1528762" cy="117475"/>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184275" y="4303713"/>
            <a:ext cx="1689100" cy="46037"/>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249363" y="4911725"/>
            <a:ext cx="1624012" cy="125413"/>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873375" y="2714625"/>
            <a:ext cx="1238250" cy="277813"/>
          </a:xfrm>
          <a:prstGeom prst="rect">
            <a:avLst/>
          </a:prstGeom>
          <a:ln>
            <a:solidFill>
              <a:srgbClr val="55B7D3"/>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1350" dirty="0"/>
              <a:t>Analysis</a:t>
            </a:r>
          </a:p>
        </p:txBody>
      </p:sp>
      <p:sp>
        <p:nvSpPr>
          <p:cNvPr id="33" name="Rectangle 32"/>
          <p:cNvSpPr/>
          <p:nvPr/>
        </p:nvSpPr>
        <p:spPr>
          <a:xfrm>
            <a:off x="2873375" y="3479800"/>
            <a:ext cx="1238250" cy="277813"/>
          </a:xfrm>
          <a:prstGeom prst="rect">
            <a:avLst/>
          </a:prstGeom>
          <a:ln>
            <a:solidFill>
              <a:srgbClr val="55B7D3"/>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1350" dirty="0"/>
              <a:t>Analysis</a:t>
            </a:r>
          </a:p>
        </p:txBody>
      </p:sp>
      <p:sp>
        <p:nvSpPr>
          <p:cNvPr id="34" name="Rectangle 33"/>
          <p:cNvSpPr/>
          <p:nvPr/>
        </p:nvSpPr>
        <p:spPr>
          <a:xfrm>
            <a:off x="2873375" y="4156075"/>
            <a:ext cx="1238250" cy="277813"/>
          </a:xfrm>
          <a:prstGeom prst="rect">
            <a:avLst/>
          </a:prstGeom>
          <a:ln>
            <a:solidFill>
              <a:srgbClr val="55B7D3"/>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1350" dirty="0"/>
              <a:t>Analysis</a:t>
            </a:r>
          </a:p>
        </p:txBody>
      </p:sp>
      <p:sp>
        <p:nvSpPr>
          <p:cNvPr id="35" name="Rectangle 34"/>
          <p:cNvSpPr/>
          <p:nvPr/>
        </p:nvSpPr>
        <p:spPr>
          <a:xfrm>
            <a:off x="2873375" y="4772025"/>
            <a:ext cx="1238250" cy="277813"/>
          </a:xfrm>
          <a:prstGeom prst="rect">
            <a:avLst/>
          </a:prstGeom>
          <a:ln>
            <a:solidFill>
              <a:srgbClr val="55B7D3"/>
            </a:solidFill>
          </a:ln>
        </p:spPr>
        <p:style>
          <a:lnRef idx="2">
            <a:schemeClr val="dk1"/>
          </a:lnRef>
          <a:fillRef idx="1">
            <a:schemeClr val="lt1"/>
          </a:fillRef>
          <a:effectRef idx="0">
            <a:schemeClr val="dk1"/>
          </a:effectRef>
          <a:fontRef idx="minor">
            <a:schemeClr val="dk1"/>
          </a:fontRef>
        </p:style>
        <p:txBody>
          <a:bodyPr anchor="ctr"/>
          <a:lstStyle/>
          <a:p>
            <a:pPr algn="ctr" eaLnBrk="1" hangingPunct="1">
              <a:defRPr/>
            </a:pPr>
            <a:r>
              <a:rPr lang="en-US" sz="1350" dirty="0"/>
              <a:t>Analysis</a:t>
            </a:r>
          </a:p>
        </p:txBody>
      </p:sp>
      <p:cxnSp>
        <p:nvCxnSpPr>
          <p:cNvPr id="36" name="Straight Arrow Connector 35"/>
          <p:cNvCxnSpPr/>
          <p:nvPr/>
        </p:nvCxnSpPr>
        <p:spPr>
          <a:xfrm>
            <a:off x="4111625" y="2900363"/>
            <a:ext cx="3519488" cy="574675"/>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111625" y="3638550"/>
            <a:ext cx="3268663" cy="457200"/>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4124325" y="4325938"/>
            <a:ext cx="2222500" cy="28575"/>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124325" y="4695825"/>
            <a:ext cx="2908300" cy="233363"/>
          </a:xfrm>
          <a:prstGeom prst="straightConnector1">
            <a:avLst/>
          </a:prstGeom>
          <a:ln w="28575">
            <a:solidFill>
              <a:srgbClr val="55B7D3"/>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249363" y="5102225"/>
            <a:ext cx="3209925" cy="541338"/>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805238" y="5067300"/>
            <a:ext cx="741362" cy="444500"/>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95788" y="5327650"/>
            <a:ext cx="11826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Straight Arrow Connector 52"/>
          <p:cNvCxnSpPr>
            <a:stCxn id="126984" idx="2"/>
            <a:endCxn id="52" idx="1"/>
          </p:cNvCxnSpPr>
          <p:nvPr/>
        </p:nvCxnSpPr>
        <p:spPr>
          <a:xfrm>
            <a:off x="987425" y="4498975"/>
            <a:ext cx="3408363" cy="1219200"/>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4" idx="3"/>
          </p:cNvCxnSpPr>
          <p:nvPr/>
        </p:nvCxnSpPr>
        <p:spPr>
          <a:xfrm>
            <a:off x="4111625" y="4295775"/>
            <a:ext cx="604838" cy="1108075"/>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868738" y="3741738"/>
            <a:ext cx="779462" cy="1719262"/>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084638" y="3003550"/>
            <a:ext cx="903287" cy="2416175"/>
          </a:xfrm>
          <a:prstGeom prst="straightConnector1">
            <a:avLst/>
          </a:prstGeom>
          <a:ln w="28575">
            <a:solidFill>
              <a:srgbClr val="EE985E"/>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752850" y="5170488"/>
            <a:ext cx="944563"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050" dirty="0">
                <a:solidFill>
                  <a:srgbClr val="EE985E"/>
                </a:solidFill>
              </a:rPr>
              <a:t>Open Science</a:t>
            </a:r>
          </a:p>
        </p:txBody>
      </p:sp>
      <p:sp>
        <p:nvSpPr>
          <p:cNvPr id="30" name="Rectangle 10"/>
          <p:cNvSpPr>
            <a:spLocks noChangeArrowheads="1"/>
          </p:cNvSpPr>
          <p:nvPr/>
        </p:nvSpPr>
        <p:spPr bwMode="auto">
          <a:xfrm>
            <a:off x="900113" y="260350"/>
            <a:ext cx="288925" cy="649288"/>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27007"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1189038" y="434975"/>
            <a:ext cx="7704137" cy="474663"/>
          </a:xfrm>
        </p:spPr>
        <p:txBody>
          <a:bodyPr/>
          <a:lstStyle/>
          <a:p>
            <a:pPr>
              <a:lnSpc>
                <a:spcPct val="90000"/>
              </a:lnSpc>
              <a:spcBef>
                <a:spcPct val="20000"/>
              </a:spcBef>
            </a:pPr>
            <a:r>
              <a:rPr lang="en-GB" altLang="en-US" sz="2800" b="1" smtClean="0"/>
              <a:t>Data Management – Considerations</a:t>
            </a:r>
          </a:p>
        </p:txBody>
      </p:sp>
      <p:sp>
        <p:nvSpPr>
          <p:cNvPr id="21506"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60420"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21508" name="Rectangle 13"/>
          <p:cNvSpPr>
            <a:spLocks noChangeArrowheads="1"/>
          </p:cNvSpPr>
          <p:nvPr/>
        </p:nvSpPr>
        <p:spPr bwMode="auto">
          <a:xfrm>
            <a:off x="900113" y="4076700"/>
            <a:ext cx="7775575" cy="1944688"/>
          </a:xfrm>
          <a:prstGeom prst="rect">
            <a:avLst/>
          </a:prstGeom>
          <a:noFill/>
          <a:ln>
            <a:noFill/>
          </a:ln>
          <a:extLst>
            <a:ext uri="{909E8E84-426E-40dd-AFC4-6F175D3DCCD1}"/>
            <a:ext uri="{91240B29-F687-4f45-9708-019B960494DF}"/>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lnSpc>
                <a:spcPct val="90000"/>
              </a:lnSpc>
              <a:spcBef>
                <a:spcPct val="20000"/>
              </a:spcBef>
              <a:spcAft>
                <a:spcPts val="0"/>
              </a:spcAft>
              <a:buClr>
                <a:srgbClr val="8EC552"/>
              </a:buClr>
              <a:defRPr/>
            </a:pPr>
            <a:endParaRPr lang="en-US" altLang="en-US" sz="1000" kern="0" dirty="0">
              <a:solidFill>
                <a:srgbClr val="8EC552"/>
              </a:solidFill>
            </a:endParaRPr>
          </a:p>
        </p:txBody>
      </p:sp>
      <p:sp>
        <p:nvSpPr>
          <p:cNvPr id="21509" name="Rectangle 2"/>
          <p:cNvSpPr txBox="1">
            <a:spLocks noChangeArrowheads="1"/>
          </p:cNvSpPr>
          <p:nvPr/>
        </p:nvSpPr>
        <p:spPr bwMode="auto">
          <a:xfrm>
            <a:off x="755650" y="5876925"/>
            <a:ext cx="7848600" cy="3816350"/>
          </a:xfrm>
          <a:prstGeom prst="rect">
            <a:avLst/>
          </a:prstGeom>
          <a:noFill/>
          <a:ln>
            <a:noFill/>
          </a:ln>
          <a:extLst>
            <a:ext uri="{909E8E84-426E-40dd-AFC4-6F175D3DCCD1}"/>
            <a:ext uri="{91240B29-F687-4f45-9708-019B960494DF}"/>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sz="2800"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algn="ctr" fontAlgn="auto">
              <a:lnSpc>
                <a:spcPct val="90000"/>
              </a:lnSpc>
              <a:spcBef>
                <a:spcPct val="20000"/>
              </a:spcBef>
              <a:spcAft>
                <a:spcPts val="0"/>
              </a:spcAft>
              <a:defRPr/>
            </a:pPr>
            <a:endParaRPr lang="en-GB" altLang="en-US"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a:p>
            <a:pPr fontAlgn="auto">
              <a:lnSpc>
                <a:spcPct val="90000"/>
              </a:lnSpc>
              <a:spcBef>
                <a:spcPct val="20000"/>
              </a:spcBef>
              <a:spcAft>
                <a:spcPts val="0"/>
              </a:spcAft>
              <a:defRPr/>
            </a:pPr>
            <a:endParaRPr lang="en-GB" altLang="en-US" sz="3400" kern="0" dirty="0">
              <a:solidFill>
                <a:srgbClr val="000000"/>
              </a:solidFill>
            </a:endParaRPr>
          </a:p>
        </p:txBody>
      </p:sp>
      <p:sp>
        <p:nvSpPr>
          <p:cNvPr id="21510" name="Rectangle 1"/>
          <p:cNvSpPr>
            <a:spLocks noChangeArrowheads="1"/>
          </p:cNvSpPr>
          <p:nvPr/>
        </p:nvSpPr>
        <p:spPr bwMode="auto">
          <a:xfrm>
            <a:off x="539750" y="1557338"/>
            <a:ext cx="8208963" cy="4630737"/>
          </a:xfrm>
          <a:prstGeom prst="rect">
            <a:avLst/>
          </a:prstGeom>
          <a:noFill/>
          <a:ln>
            <a:noFill/>
          </a:ln>
          <a:extLst>
            <a:ext uri="{909E8E84-426E-40dd-AFC4-6F175D3DCCD1}"/>
            <a:ext uri="{91240B29-F687-4f45-9708-019B960494DF}"/>
          </a:extLst>
        </p:spPr>
        <p:txBody>
          <a:bodyPr>
            <a:spAutoFit/>
          </a:bodyPr>
          <a:lstStyle>
            <a:lvl1pPr marL="590550" indent="-457200" eaLnBrk="0" hangingPunct="0">
              <a:defRPr sz="2400">
                <a:solidFill>
                  <a:schemeClr val="tx1"/>
                </a:solidFill>
                <a:latin typeface="Arial" panose="020B0604020202020204" pitchFamily="34" charset="0"/>
                <a:ea typeface="MS PGothic" panose="020B0600070205080204" pitchFamily="34" charset="-128"/>
              </a:defRPr>
            </a:lvl1pPr>
            <a:lvl2pPr marL="971550" indent="-45720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auto">
              <a:lnSpc>
                <a:spcPct val="90000"/>
              </a:lnSpc>
              <a:spcBef>
                <a:spcPct val="20000"/>
              </a:spcBef>
              <a:spcAft>
                <a:spcPts val="0"/>
              </a:spcAft>
              <a:buClr>
                <a:srgbClr val="0070C0"/>
              </a:buClr>
              <a:buFontTx/>
              <a:buChar char="•"/>
              <a:defRPr/>
            </a:pPr>
            <a:r>
              <a:rPr lang="en-GB" altLang="en-US" kern="0" dirty="0">
                <a:solidFill>
                  <a:srgbClr val="000000"/>
                </a:solidFill>
              </a:rPr>
              <a:t>Data management should:</a:t>
            </a:r>
          </a:p>
          <a:p>
            <a:pPr lvl="1" fontAlgn="auto">
              <a:lnSpc>
                <a:spcPct val="90000"/>
              </a:lnSpc>
              <a:spcBef>
                <a:spcPts val="1800"/>
              </a:spcBef>
              <a:spcAft>
                <a:spcPts val="0"/>
              </a:spcAft>
              <a:buClr>
                <a:srgbClr val="0070C0"/>
              </a:buClr>
              <a:buFont typeface="Arial" panose="020B0604020202020204" pitchFamily="34" charset="0"/>
              <a:buChar char="→"/>
              <a:defRPr/>
            </a:pPr>
            <a:r>
              <a:rPr lang="en-GB" altLang="en-US" sz="2200" kern="0" dirty="0">
                <a:solidFill>
                  <a:srgbClr val="000000"/>
                </a:solidFill>
              </a:rPr>
              <a:t>B</a:t>
            </a:r>
            <a:r>
              <a:rPr lang="en-GB" altLang="en-US" sz="2200" kern="0" dirty="0" smtClean="0">
                <a:solidFill>
                  <a:srgbClr val="000000"/>
                </a:solidFill>
              </a:rPr>
              <a:t>e </a:t>
            </a:r>
            <a:r>
              <a:rPr lang="en-GB" altLang="en-US" sz="2200" kern="0" dirty="0">
                <a:solidFill>
                  <a:srgbClr val="000000"/>
                </a:solidFill>
              </a:rPr>
              <a:t>planned 	</a:t>
            </a:r>
          </a:p>
          <a:p>
            <a:pPr lvl="1" fontAlgn="auto">
              <a:lnSpc>
                <a:spcPct val="90000"/>
              </a:lnSpc>
              <a:spcBef>
                <a:spcPts val="1800"/>
              </a:spcBef>
              <a:spcAft>
                <a:spcPts val="0"/>
              </a:spcAft>
              <a:buClr>
                <a:srgbClr val="0070C0"/>
              </a:buClr>
              <a:buFont typeface="Arial" panose="020B0604020202020204" pitchFamily="34" charset="0"/>
              <a:buChar char="→"/>
              <a:defRPr/>
            </a:pPr>
            <a:r>
              <a:rPr lang="en-GB" altLang="en-US" sz="2200" kern="0" dirty="0">
                <a:solidFill>
                  <a:srgbClr val="000000"/>
                </a:solidFill>
              </a:rPr>
              <a:t>B</a:t>
            </a:r>
            <a:r>
              <a:rPr lang="en-GB" altLang="en-US" sz="2200" kern="0" dirty="0" smtClean="0">
                <a:solidFill>
                  <a:srgbClr val="000000"/>
                </a:solidFill>
              </a:rPr>
              <a:t>e </a:t>
            </a:r>
            <a:r>
              <a:rPr lang="en-GB" altLang="en-US" sz="2200" kern="0" dirty="0">
                <a:solidFill>
                  <a:srgbClr val="000000"/>
                </a:solidFill>
              </a:rPr>
              <a:t>designed according to needs and purpose of research and the type of data </a:t>
            </a:r>
          </a:p>
          <a:p>
            <a:pPr lvl="1" fontAlgn="auto">
              <a:lnSpc>
                <a:spcPct val="90000"/>
              </a:lnSpc>
              <a:spcBef>
                <a:spcPts val="1800"/>
              </a:spcBef>
              <a:spcAft>
                <a:spcPts val="0"/>
              </a:spcAft>
              <a:buClr>
                <a:srgbClr val="0070C0"/>
              </a:buClr>
              <a:buFont typeface="Arial" panose="020B0604020202020204" pitchFamily="34" charset="0"/>
              <a:buChar char="→"/>
              <a:defRPr/>
            </a:pPr>
            <a:r>
              <a:rPr lang="en-GB" altLang="en-US" sz="2200" kern="0" dirty="0">
                <a:solidFill>
                  <a:srgbClr val="000000"/>
                </a:solidFill>
              </a:rPr>
              <a:t>B</a:t>
            </a:r>
            <a:r>
              <a:rPr lang="en-GB" altLang="en-US" sz="2200" kern="0" dirty="0" smtClean="0">
                <a:solidFill>
                  <a:srgbClr val="000000"/>
                </a:solidFill>
              </a:rPr>
              <a:t>e </a:t>
            </a:r>
            <a:r>
              <a:rPr lang="en-GB" altLang="en-US" sz="2200" kern="0" dirty="0">
                <a:solidFill>
                  <a:srgbClr val="000000"/>
                </a:solidFill>
              </a:rPr>
              <a:t>reviewed and implemented regularly throughout project </a:t>
            </a:r>
          </a:p>
          <a:p>
            <a:pPr lvl="1" fontAlgn="auto">
              <a:lnSpc>
                <a:spcPct val="90000"/>
              </a:lnSpc>
              <a:spcBef>
                <a:spcPts val="1800"/>
              </a:spcBef>
              <a:spcAft>
                <a:spcPts val="0"/>
              </a:spcAft>
              <a:buClr>
                <a:srgbClr val="0070C0"/>
              </a:buClr>
              <a:buFont typeface="Arial" panose="020B0604020202020204" pitchFamily="34" charset="0"/>
              <a:buChar char="→"/>
              <a:defRPr/>
            </a:pPr>
            <a:r>
              <a:rPr lang="en-GB" altLang="en-US" sz="2200" kern="0" dirty="0">
                <a:solidFill>
                  <a:srgbClr val="000000"/>
                </a:solidFill>
              </a:rPr>
              <a:t>E</a:t>
            </a:r>
            <a:r>
              <a:rPr lang="en-GB" altLang="en-US" sz="2200" kern="0" dirty="0" smtClean="0">
                <a:solidFill>
                  <a:srgbClr val="000000"/>
                </a:solidFill>
              </a:rPr>
              <a:t>ntail </a:t>
            </a:r>
            <a:r>
              <a:rPr lang="en-GB" altLang="en-US" sz="2200" kern="0" dirty="0">
                <a:solidFill>
                  <a:srgbClr val="000000"/>
                </a:solidFill>
              </a:rPr>
              <a:t>standardized and consistent procedures for things that will be done more than once or by more than one person (e.g., rules, templates, version control)</a:t>
            </a:r>
          </a:p>
          <a:p>
            <a:pPr lvl="1" fontAlgn="auto">
              <a:lnSpc>
                <a:spcPct val="90000"/>
              </a:lnSpc>
              <a:spcBef>
                <a:spcPts val="1800"/>
              </a:spcBef>
              <a:spcAft>
                <a:spcPts val="0"/>
              </a:spcAft>
              <a:buClr>
                <a:srgbClr val="0070C0"/>
              </a:buClr>
              <a:buFont typeface="Arial" panose="020B0604020202020204" pitchFamily="34" charset="0"/>
              <a:buChar char="→"/>
              <a:defRPr/>
            </a:pPr>
            <a:r>
              <a:rPr lang="en-GB" altLang="en-US" sz="2200" kern="0" dirty="0">
                <a:solidFill>
                  <a:srgbClr val="000000"/>
                </a:solidFill>
              </a:rPr>
              <a:t>B</a:t>
            </a:r>
            <a:r>
              <a:rPr lang="en-GB" altLang="en-US" sz="2200" kern="0" dirty="0" smtClean="0">
                <a:solidFill>
                  <a:srgbClr val="000000"/>
                </a:solidFill>
              </a:rPr>
              <a:t>e </a:t>
            </a:r>
            <a:r>
              <a:rPr lang="en-GB" altLang="en-US" sz="2200" kern="0" dirty="0">
                <a:solidFill>
                  <a:srgbClr val="000000"/>
                </a:solidFill>
              </a:rPr>
              <a:t>consistently mindful of ethical and legal issues and employ specific measures to address them</a:t>
            </a:r>
            <a:endParaRPr lang="en-US" altLang="en-US" sz="2000" kern="0" dirty="0">
              <a:solidFill>
                <a:srgbClr val="000000"/>
              </a:solidFill>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6325" y="1700213"/>
            <a:ext cx="7672388" cy="6016625"/>
          </a:xfrm>
          <a:prstGeom prst="rect">
            <a:avLst/>
          </a:prstGeom>
        </p:spPr>
        <p:txBody>
          <a:bodyPr>
            <a:spAutoFit/>
          </a:bodyPr>
          <a:lstStyle/>
          <a:p>
            <a:pPr marL="342900" indent="-342900" eaLnBrk="1" hangingPunct="1">
              <a:spcBef>
                <a:spcPts val="600"/>
              </a:spcBef>
              <a:buClr>
                <a:srgbClr val="0070C0"/>
              </a:buClr>
              <a:buFont typeface="Arial" panose="020B0604020202020204" pitchFamily="34" charset="0"/>
              <a:buChar char="•"/>
              <a:defRPr/>
            </a:pPr>
            <a:r>
              <a:rPr lang="en-US" sz="2400" dirty="0"/>
              <a:t>Responsibility</a:t>
            </a:r>
          </a:p>
          <a:p>
            <a:pPr marL="342900" indent="-342900" eaLnBrk="1" hangingPunct="1">
              <a:spcBef>
                <a:spcPts val="600"/>
              </a:spcBef>
              <a:buClr>
                <a:srgbClr val="0070C0"/>
              </a:buClr>
              <a:buFont typeface="Arial" panose="020B0604020202020204" pitchFamily="34" charset="0"/>
              <a:buChar char="•"/>
              <a:defRPr/>
            </a:pPr>
            <a:r>
              <a:rPr lang="en-US" sz="2400" dirty="0"/>
              <a:t>Incentivizing</a:t>
            </a:r>
          </a:p>
          <a:p>
            <a:pPr marL="342900" indent="-342900" eaLnBrk="1" hangingPunct="1">
              <a:spcBef>
                <a:spcPts val="600"/>
              </a:spcBef>
              <a:buClr>
                <a:srgbClr val="0070C0"/>
              </a:buClr>
              <a:buFont typeface="Arial" panose="020B0604020202020204" pitchFamily="34" charset="0"/>
              <a:buChar char="•"/>
              <a:defRPr/>
            </a:pPr>
            <a:r>
              <a:rPr lang="en-US" sz="2400" dirty="0"/>
              <a:t>Accommodating heterogeneity</a:t>
            </a:r>
          </a:p>
          <a:p>
            <a:pPr marL="342900" indent="-342900" eaLnBrk="1" hangingPunct="1">
              <a:spcBef>
                <a:spcPts val="600"/>
              </a:spcBef>
              <a:buClr>
                <a:srgbClr val="0070C0"/>
              </a:buClr>
              <a:buFont typeface="Arial" panose="020B0604020202020204" pitchFamily="34" charset="0"/>
              <a:buChar char="•"/>
              <a:defRPr/>
            </a:pPr>
            <a:r>
              <a:rPr lang="en-US" sz="2400" dirty="0"/>
              <a:t>Identifying exceptions</a:t>
            </a:r>
          </a:p>
          <a:p>
            <a:pPr marL="342900" indent="-342900" eaLnBrk="1" hangingPunct="1">
              <a:spcBef>
                <a:spcPts val="600"/>
              </a:spcBef>
              <a:buClr>
                <a:srgbClr val="0070C0"/>
              </a:buClr>
              <a:buFont typeface="Arial" panose="020B0604020202020204" pitchFamily="34" charset="0"/>
              <a:buChar char="•"/>
              <a:defRPr/>
            </a:pPr>
            <a:r>
              <a:rPr lang="en-US" sz="2400" dirty="0"/>
              <a:t>Timing</a:t>
            </a:r>
          </a:p>
          <a:p>
            <a:pPr marL="342900" indent="-342900" eaLnBrk="1" hangingPunct="1">
              <a:spcBef>
                <a:spcPts val="600"/>
              </a:spcBef>
              <a:buClr>
                <a:srgbClr val="0070C0"/>
              </a:buClr>
              <a:buFont typeface="Arial" panose="020B0604020202020204" pitchFamily="34" charset="0"/>
              <a:buChar char="•"/>
              <a:defRPr/>
            </a:pPr>
            <a:r>
              <a:rPr lang="en-US" sz="2400" dirty="0"/>
              <a:t>Enforcement</a:t>
            </a:r>
          </a:p>
          <a:p>
            <a:pPr eaLnBrk="1" hangingPunct="1">
              <a:spcBef>
                <a:spcPts val="600"/>
              </a:spcBef>
              <a:buClr>
                <a:srgbClr val="0070C0"/>
              </a:buClr>
              <a:defRPr/>
            </a:pPr>
            <a:endParaRPr lang="en-US" sz="2400" dirty="0"/>
          </a:p>
          <a:p>
            <a:pPr marL="342900" indent="-342900" eaLnBrk="1" hangingPunct="1">
              <a:spcBef>
                <a:spcPts val="600"/>
              </a:spcBef>
              <a:buClr>
                <a:srgbClr val="0070C0"/>
              </a:buClr>
              <a:buFont typeface="Arial" panose="020B0604020202020204" pitchFamily="34" charset="0"/>
              <a:buChar char="•"/>
              <a:defRPr/>
            </a:pPr>
            <a:r>
              <a:rPr lang="en-US" sz="2400" dirty="0"/>
              <a:t>What other challenges and questions do you see?</a:t>
            </a:r>
          </a:p>
          <a:p>
            <a:pPr eaLnBrk="1" hangingPunct="1">
              <a:defRPr/>
            </a:pPr>
            <a:endParaRPr lang="en-US" sz="2400" dirty="0"/>
          </a:p>
          <a:p>
            <a:pPr marL="457200" indent="-457200" eaLnBrk="1" hangingPunct="1">
              <a:spcBef>
                <a:spcPts val="1200"/>
              </a:spcBef>
              <a:buClr>
                <a:srgbClr val="2DA2BF"/>
              </a:buClr>
              <a:buFont typeface="Arial" panose="020B0604020202020204" pitchFamily="34" charset="0"/>
              <a:buChar char="•"/>
              <a:defRPr/>
            </a:pPr>
            <a:endParaRPr lang="en-US" sz="2400" dirty="0">
              <a:solidFill>
                <a:srgbClr val="000000"/>
              </a:solidFill>
            </a:endParaRPr>
          </a:p>
          <a:p>
            <a:pPr marL="1147763" lvl="1" indent="-457200" eaLnBrk="1" hangingPunct="1">
              <a:buClr>
                <a:srgbClr val="2DA2BF"/>
              </a:buClr>
              <a:buFont typeface="Courier New" panose="02070309020205020404" pitchFamily="49" charset="0"/>
              <a:buChar char="o"/>
              <a:defRPr/>
            </a:pPr>
            <a:endParaRPr lang="en-US" sz="2800" dirty="0">
              <a:solidFill>
                <a:srgbClr val="000000"/>
              </a:solidFill>
            </a:endParaRPr>
          </a:p>
          <a:p>
            <a:pPr eaLnBrk="1" hangingPunct="1">
              <a:defRPr/>
            </a:pPr>
            <a:endParaRPr lang="en-US" sz="3600" dirty="0">
              <a:solidFill>
                <a:prstClr val="black"/>
              </a:solidFill>
              <a:latin typeface="Cambria" panose="02040503050406030204" pitchFamily="18" charset="0"/>
            </a:endParaRPr>
          </a:p>
          <a:p>
            <a:pPr marL="571500" indent="-571500" eaLnBrk="1" hangingPunct="1">
              <a:buFont typeface="Arial" panose="020B0604020202020204" pitchFamily="34" charset="0"/>
              <a:buChar char="•"/>
              <a:defRPr/>
            </a:pPr>
            <a:endParaRPr lang="en-US" sz="3600" dirty="0">
              <a:solidFill>
                <a:prstClr val="black"/>
              </a:solidFill>
              <a:latin typeface="Cambria" panose="02040503050406030204" pitchFamily="18" charset="0"/>
            </a:endParaRPr>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28004" name="Title 1"/>
          <p:cNvSpPr>
            <a:spLocks noGrp="1"/>
          </p:cNvSpPr>
          <p:nvPr>
            <p:ph type="title"/>
          </p:nvPr>
        </p:nvSpPr>
        <p:spPr>
          <a:xfrm>
            <a:off x="1187450" y="368300"/>
            <a:ext cx="7561263" cy="576263"/>
          </a:xfrm>
        </p:spPr>
        <p:txBody>
          <a:bodyPr/>
          <a:lstStyle/>
          <a:p>
            <a:r>
              <a:rPr lang="en-US" altLang="en-US" sz="2800" b="1" smtClean="0"/>
              <a:t>Ongoing Questions and Challenges</a:t>
            </a:r>
            <a:endParaRPr lang="en-US" altLang="en-US" sz="2800" smtClean="0"/>
          </a:p>
        </p:txBody>
      </p:sp>
      <p:sp>
        <p:nvSpPr>
          <p:cNvPr id="128005"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050" name="Title 1"/>
          <p:cNvSpPr>
            <a:spLocks noGrp="1"/>
          </p:cNvSpPr>
          <p:nvPr>
            <p:ph type="title"/>
          </p:nvPr>
        </p:nvSpPr>
        <p:spPr>
          <a:xfrm>
            <a:off x="1189038" y="369888"/>
            <a:ext cx="7561262" cy="574675"/>
          </a:xfrm>
        </p:spPr>
        <p:txBody>
          <a:bodyPr/>
          <a:lstStyle/>
          <a:p>
            <a:r>
              <a:rPr lang="en-US" altLang="en-US" sz="2800" b="1" smtClean="0"/>
              <a:t>HOMEWORK EXERCISE</a:t>
            </a:r>
          </a:p>
        </p:txBody>
      </p:sp>
      <p:sp>
        <p:nvSpPr>
          <p:cNvPr id="130051" name="Content Placeholder 2"/>
          <p:cNvSpPr>
            <a:spLocks noGrp="1"/>
          </p:cNvSpPr>
          <p:nvPr>
            <p:ph idx="1"/>
          </p:nvPr>
        </p:nvSpPr>
        <p:spPr>
          <a:xfrm>
            <a:off x="898525" y="1216025"/>
            <a:ext cx="7777163" cy="5327650"/>
          </a:xfrm>
        </p:spPr>
        <p:txBody>
          <a:bodyPr/>
          <a:lstStyle/>
          <a:p>
            <a:pPr marL="0" indent="0">
              <a:buFontTx/>
              <a:buNone/>
              <a:defRPr/>
            </a:pPr>
            <a:r>
              <a:rPr lang="en-US" sz="2000" dirty="0"/>
              <a:t>Identify an article / book / dissertation whose topic is of interest to you and whose data (and accompanying documentation) you can access. In some cases accessing the data and documentation might require contacting the researcher. Review the data and documentation, thinking carefully about how well you can actually understand the data</a:t>
            </a:r>
            <a:r>
              <a:rPr lang="en-US" sz="2000" dirty="0" smtClean="0"/>
              <a:t>. Write </a:t>
            </a:r>
            <a:r>
              <a:rPr lang="en-US" sz="2000" dirty="0"/>
              <a:t>a brief report including: </a:t>
            </a:r>
          </a:p>
          <a:p>
            <a:pPr marL="230188" indent="0">
              <a:buFontTx/>
              <a:buNone/>
              <a:defRPr/>
            </a:pPr>
            <a:r>
              <a:rPr lang="en-US" sz="2000" dirty="0"/>
              <a:t>1) where, how and how easily you were able to access the data and documentation; </a:t>
            </a:r>
          </a:p>
          <a:p>
            <a:pPr marL="230188" indent="0">
              <a:buFontTx/>
              <a:buNone/>
              <a:defRPr/>
            </a:pPr>
            <a:r>
              <a:rPr lang="en-US" sz="2000" dirty="0"/>
              <a:t>2) how effectively you believe you can interpret the data;</a:t>
            </a:r>
          </a:p>
          <a:p>
            <a:pPr marL="230188" indent="0">
              <a:buFontTx/>
              <a:buNone/>
              <a:defRPr/>
            </a:pPr>
            <a:r>
              <a:rPr lang="en-US" sz="2000" dirty="0"/>
              <a:t>3) any questions you are left with after reviewing the data and their documentation (for instance, about when, where, how, and why the data were produced); </a:t>
            </a:r>
          </a:p>
          <a:p>
            <a:pPr marL="230188" indent="0">
              <a:buFontTx/>
              <a:buNone/>
              <a:defRPr/>
            </a:pPr>
            <a:r>
              <a:rPr lang="en-US" sz="2000" dirty="0"/>
              <a:t>4) any secondary use you can imagine for the data</a:t>
            </a:r>
          </a:p>
          <a:p>
            <a:pPr marL="230188" indent="0">
              <a:buFontTx/>
              <a:buNone/>
              <a:defRPr/>
            </a:pPr>
            <a:r>
              <a:rPr lang="en-US" sz="2000" dirty="0"/>
              <a:t>5) anything you might have done differently with regard to organizing the data for sharing, sharing the data, or developing the documentation.</a:t>
            </a:r>
          </a:p>
          <a:p>
            <a:pPr marL="0" indent="0">
              <a:buFontTx/>
              <a:buNone/>
              <a:defRPr/>
            </a:pPr>
            <a:r>
              <a:rPr lang="en-US" altLang="en-US" sz="2000" dirty="0"/>
              <a:t>.</a:t>
            </a:r>
          </a:p>
          <a:p>
            <a:pPr marL="0" indent="0">
              <a:buFontTx/>
              <a:buNone/>
              <a:defRPr/>
            </a:pPr>
            <a:endParaRPr lang="en-US" altLang="en-US" dirty="0"/>
          </a:p>
        </p:txBody>
      </p:sp>
      <p:sp>
        <p:nvSpPr>
          <p:cNvPr id="4"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auto" hangingPunct="1">
              <a:spcBef>
                <a:spcPts val="0"/>
              </a:spcBef>
              <a:spcAft>
                <a:spcPts val="0"/>
              </a:spcAft>
              <a:defRPr/>
            </a:pPr>
            <a:endParaRPr lang="en-US" altLang="en-US" sz="1800" kern="0" dirty="0">
              <a:solidFill>
                <a:srgbClr val="47FFD1"/>
              </a:solidFill>
            </a:endParaRPr>
          </a:p>
        </p:txBody>
      </p:sp>
      <p:sp>
        <p:nvSpPr>
          <p:cNvPr id="130053"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1189038" y="420688"/>
            <a:ext cx="7704137" cy="474662"/>
          </a:xfrm>
        </p:spPr>
        <p:txBody>
          <a:bodyPr/>
          <a:lstStyle/>
          <a:p>
            <a:pPr>
              <a:lnSpc>
                <a:spcPct val="90000"/>
              </a:lnSpc>
              <a:spcBef>
                <a:spcPct val="20000"/>
              </a:spcBef>
            </a:pPr>
            <a:r>
              <a:rPr lang="en-GB" altLang="en-US" sz="2800" b="1" smtClean="0"/>
              <a:t>Data Management – Formatting Data</a:t>
            </a:r>
          </a:p>
        </p:txBody>
      </p:sp>
      <p:sp>
        <p:nvSpPr>
          <p:cNvPr id="6144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1444"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61445"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61446" name="Rectangle 2"/>
          <p:cNvSpPr txBox="1">
            <a:spLocks noChangeArrowheads="1"/>
          </p:cNvSpPr>
          <p:nvPr/>
        </p:nvSpPr>
        <p:spPr bwMode="auto">
          <a:xfrm>
            <a:off x="755650" y="5876925"/>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61447" name="Rectangle 1"/>
          <p:cNvSpPr>
            <a:spLocks noChangeArrowheads="1"/>
          </p:cNvSpPr>
          <p:nvPr/>
        </p:nvSpPr>
        <p:spPr bwMode="auto">
          <a:xfrm>
            <a:off x="611188" y="1309688"/>
            <a:ext cx="8064500"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dirty="0"/>
              <a:t>Digitizing</a:t>
            </a:r>
          </a:p>
          <a:p>
            <a:pPr>
              <a:buClr>
                <a:srgbClr val="0070C0"/>
              </a:buClr>
            </a:pPr>
            <a:r>
              <a:rPr lang="en-US" altLang="en-US" dirty="0"/>
              <a:t>Best to provide data in open/standard formats</a:t>
            </a:r>
          </a:p>
          <a:p>
            <a:pPr>
              <a:buClr>
                <a:srgbClr val="0070C0"/>
              </a:buClr>
            </a:pPr>
            <a:r>
              <a:rPr lang="en-US" altLang="en-US" dirty="0"/>
              <a:t>If you convert… check!</a:t>
            </a:r>
          </a:p>
          <a:p>
            <a:pPr>
              <a:buClr>
                <a:srgbClr val="0070C0"/>
              </a:buClr>
            </a:pPr>
            <a:r>
              <a:rPr lang="en-US" altLang="en-US" dirty="0"/>
              <a:t>Document your conversions and manipulations </a:t>
            </a:r>
          </a:p>
          <a:p>
            <a:pPr>
              <a:buClr>
                <a:srgbClr val="0070C0"/>
              </a:buClr>
            </a:pPr>
            <a:r>
              <a:rPr lang="en-US" altLang="en-US" dirty="0"/>
              <a:t>Carefully name your files</a:t>
            </a:r>
          </a:p>
          <a:p>
            <a:pPr lvl="2">
              <a:buClr>
                <a:srgbClr val="0070C0"/>
              </a:buClr>
              <a:buFont typeface="Arial" panose="020B0604020202020204" pitchFamily="34" charset="0"/>
              <a:buChar char="→"/>
            </a:pPr>
            <a:r>
              <a:rPr lang="en-US" altLang="en-US" sz="2200" dirty="0"/>
              <a:t>FG1_CONS_2013-02-12.rtf</a:t>
            </a:r>
          </a:p>
          <a:p>
            <a:pPr lvl="2">
              <a:buClr>
                <a:srgbClr val="0070C0"/>
              </a:buClr>
              <a:buFont typeface="Arial" panose="020B0604020202020204" pitchFamily="34" charset="0"/>
              <a:buChar char="→"/>
            </a:pPr>
            <a:r>
              <a:rPr lang="en-US" altLang="en-US" sz="2200" dirty="0"/>
              <a:t>Int007_JD_2014-04-05.doc</a:t>
            </a:r>
          </a:p>
          <a:p>
            <a:pPr lvl="2">
              <a:buClr>
                <a:srgbClr val="0070C0"/>
              </a:buClr>
              <a:buFont typeface="Arial" panose="020B0604020202020204" pitchFamily="34" charset="0"/>
              <a:buChar char="→"/>
            </a:pPr>
            <a:r>
              <a:rPr lang="en-US" altLang="en-US" sz="2200" dirty="0"/>
              <a:t>FG1_CONS_Procedures_04.pdf </a:t>
            </a:r>
          </a:p>
          <a:p>
            <a:pPr>
              <a:buClr>
                <a:srgbClr val="0070C0"/>
              </a:buClr>
            </a:pPr>
            <a:r>
              <a:rPr lang="en-US" altLang="en-US" dirty="0"/>
              <a:t>Create documentation that explains naming convention </a:t>
            </a:r>
          </a:p>
          <a:p>
            <a:pPr>
              <a:buClr>
                <a:srgbClr val="0070C0"/>
              </a:buClr>
            </a:pPr>
            <a:r>
              <a:rPr lang="en-US" altLang="en-US" dirty="0"/>
              <a:t>Develop a strategy for version control</a:t>
            </a:r>
          </a:p>
          <a:p>
            <a:pPr>
              <a:buClr>
                <a:srgbClr val="0070C0"/>
              </a:buClr>
            </a:pPr>
            <a:r>
              <a:rPr lang="en-US" altLang="en-US" dirty="0"/>
              <a:t>Folders/organization</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1190625" y="434975"/>
            <a:ext cx="7704138" cy="474663"/>
          </a:xfrm>
        </p:spPr>
        <p:txBody>
          <a:bodyPr/>
          <a:lstStyle/>
          <a:p>
            <a:pPr>
              <a:lnSpc>
                <a:spcPct val="90000"/>
              </a:lnSpc>
              <a:spcBef>
                <a:spcPct val="20000"/>
              </a:spcBef>
            </a:pPr>
            <a:r>
              <a:rPr lang="en-GB" altLang="en-US" sz="2800" b="1" smtClean="0"/>
              <a:t>Data Management – Transcribing Interviews</a:t>
            </a:r>
          </a:p>
        </p:txBody>
      </p:sp>
      <p:sp>
        <p:nvSpPr>
          <p:cNvPr id="62467"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2468"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62469"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62470" name="Rectangle 2"/>
          <p:cNvSpPr txBox="1">
            <a:spLocks noChangeArrowheads="1"/>
          </p:cNvSpPr>
          <p:nvPr/>
        </p:nvSpPr>
        <p:spPr bwMode="auto">
          <a:xfrm>
            <a:off x="-1548680" y="4473433"/>
            <a:ext cx="7848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62471" name="Rectangle 1"/>
          <p:cNvSpPr>
            <a:spLocks noChangeArrowheads="1"/>
          </p:cNvSpPr>
          <p:nvPr/>
        </p:nvSpPr>
        <p:spPr bwMode="auto">
          <a:xfrm>
            <a:off x="611188" y="1216025"/>
            <a:ext cx="8064500" cy="501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90550" indent="-457200" defTabSz="201613">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defTabSz="201613">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defTabSz="201613">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defTabSz="201613">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defTabSz="201613">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nSpc>
                <a:spcPct val="90000"/>
              </a:lnSpc>
              <a:spcBef>
                <a:spcPts val="900"/>
              </a:spcBef>
              <a:buClr>
                <a:srgbClr val="0070C0"/>
              </a:buClr>
            </a:pPr>
            <a:r>
              <a:rPr lang="en-GB" altLang="en-US" dirty="0"/>
              <a:t>First</a:t>
            </a:r>
            <a:r>
              <a:rPr lang="en-GB" altLang="en-US" dirty="0" smtClean="0"/>
              <a:t>: confirm </a:t>
            </a:r>
            <a:r>
              <a:rPr lang="en-GB" altLang="en-US" dirty="0"/>
              <a:t>that transcription is necessary </a:t>
            </a:r>
          </a:p>
          <a:p>
            <a:pPr>
              <a:lnSpc>
                <a:spcPct val="90000"/>
              </a:lnSpc>
              <a:spcBef>
                <a:spcPts val="900"/>
              </a:spcBef>
              <a:buClr>
                <a:srgbClr val="0070C0"/>
              </a:buClr>
            </a:pPr>
            <a:r>
              <a:rPr lang="en-GB" altLang="en-US" dirty="0"/>
              <a:t>Adopt a uniform layout/format</a:t>
            </a:r>
          </a:p>
          <a:p>
            <a:pPr lvl="1">
              <a:lnSpc>
                <a:spcPct val="90000"/>
              </a:lnSpc>
              <a:spcBef>
                <a:spcPts val="900"/>
              </a:spcBef>
              <a:buClr>
                <a:srgbClr val="0070C0"/>
              </a:buClr>
              <a:buFont typeface="Arial" panose="020B0604020202020204" pitchFamily="34" charset="0"/>
              <a:buChar char="→"/>
            </a:pPr>
            <a:r>
              <a:rPr lang="en-GB" altLang="en-US" dirty="0"/>
              <a:t>Each interview should possess a unique identifier</a:t>
            </a:r>
          </a:p>
          <a:p>
            <a:pPr lvl="1">
              <a:lnSpc>
                <a:spcPct val="90000"/>
              </a:lnSpc>
              <a:spcBef>
                <a:spcPts val="900"/>
              </a:spcBef>
              <a:buClr>
                <a:srgbClr val="0070C0"/>
              </a:buClr>
              <a:buFont typeface="Arial" panose="020B0604020202020204" pitchFamily="34" charset="0"/>
              <a:buChar char="→"/>
            </a:pPr>
            <a:r>
              <a:rPr lang="en-GB" altLang="en-US" dirty="0"/>
              <a:t>Header with brief details of the interaction</a:t>
            </a:r>
          </a:p>
          <a:p>
            <a:pPr lvl="1">
              <a:lnSpc>
                <a:spcPct val="90000"/>
              </a:lnSpc>
              <a:spcBef>
                <a:spcPts val="900"/>
              </a:spcBef>
              <a:buClr>
                <a:srgbClr val="0070C0"/>
              </a:buClr>
              <a:buFont typeface="Arial" panose="020B0604020202020204" pitchFamily="34" charset="0"/>
              <a:buChar char="→"/>
            </a:pPr>
            <a:r>
              <a:rPr lang="en-GB" altLang="en-US" dirty="0"/>
              <a:t>Use speaker tags to indicate Q&amp;A</a:t>
            </a:r>
          </a:p>
          <a:p>
            <a:pPr lvl="1">
              <a:lnSpc>
                <a:spcPct val="90000"/>
              </a:lnSpc>
              <a:spcBef>
                <a:spcPts val="900"/>
              </a:spcBef>
              <a:buClr>
                <a:srgbClr val="0070C0"/>
              </a:buClr>
              <a:buFont typeface="Arial" panose="020B0604020202020204" pitchFamily="34" charset="0"/>
              <a:buChar char="→"/>
            </a:pPr>
            <a:r>
              <a:rPr lang="en-GB" altLang="en-US" dirty="0"/>
              <a:t>Have a key</a:t>
            </a:r>
          </a:p>
          <a:p>
            <a:pPr>
              <a:lnSpc>
                <a:spcPct val="90000"/>
              </a:lnSpc>
              <a:spcBef>
                <a:spcPts val="900"/>
              </a:spcBef>
              <a:buClr>
                <a:srgbClr val="0070C0"/>
              </a:buClr>
            </a:pPr>
            <a:r>
              <a:rPr lang="en-GB" altLang="en-US" dirty="0" smtClean="0"/>
              <a:t>Consideration: compatibility </a:t>
            </a:r>
            <a:r>
              <a:rPr lang="en-GB" altLang="en-US" dirty="0"/>
              <a:t>w/ Computer Assisted Qualitative Data Analysis Software (CAQDAS)</a:t>
            </a:r>
          </a:p>
          <a:p>
            <a:pPr>
              <a:lnSpc>
                <a:spcPct val="90000"/>
              </a:lnSpc>
              <a:spcBef>
                <a:spcPts val="900"/>
              </a:spcBef>
              <a:buClr>
                <a:srgbClr val="0070C0"/>
              </a:buClr>
            </a:pPr>
            <a:r>
              <a:rPr lang="en-GB" altLang="en-US" dirty="0" smtClean="0"/>
              <a:t>Consideration: what </a:t>
            </a:r>
            <a:r>
              <a:rPr lang="en-GB" altLang="en-US" dirty="0"/>
              <a:t>to transcribe? </a:t>
            </a:r>
          </a:p>
          <a:p>
            <a:pPr>
              <a:lnSpc>
                <a:spcPct val="90000"/>
              </a:lnSpc>
              <a:spcBef>
                <a:spcPts val="900"/>
              </a:spcBef>
              <a:buClr>
                <a:srgbClr val="0070C0"/>
              </a:buClr>
            </a:pPr>
            <a:r>
              <a:rPr lang="en-GB" altLang="en-US" dirty="0"/>
              <a:t>Consideration</a:t>
            </a:r>
            <a:r>
              <a:rPr lang="en-GB" altLang="en-US" dirty="0" smtClean="0"/>
              <a:t>: who </a:t>
            </a:r>
            <a:r>
              <a:rPr lang="en-GB" altLang="en-US" dirty="0"/>
              <a:t>transcribes?</a:t>
            </a:r>
          </a:p>
          <a:p>
            <a:pPr>
              <a:lnSpc>
                <a:spcPct val="90000"/>
              </a:lnSpc>
              <a:spcBef>
                <a:spcPts val="900"/>
              </a:spcBef>
              <a:buClr>
                <a:srgbClr val="0070C0"/>
              </a:buClr>
            </a:pPr>
            <a:r>
              <a:rPr lang="en-GB" altLang="en-US" dirty="0"/>
              <a:t>Consideration: create transcriber agreements (rules, discussion of sensitive data)</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1184275" y="434975"/>
            <a:ext cx="7704138" cy="474663"/>
          </a:xfrm>
        </p:spPr>
        <p:txBody>
          <a:bodyPr/>
          <a:lstStyle/>
          <a:p>
            <a:pPr>
              <a:lnSpc>
                <a:spcPct val="90000"/>
              </a:lnSpc>
              <a:spcBef>
                <a:spcPct val="20000"/>
              </a:spcBef>
            </a:pPr>
            <a:r>
              <a:rPr lang="en-GB" altLang="en-US" sz="2800" b="1" smtClean="0"/>
              <a:t>Documenting Data</a:t>
            </a:r>
          </a:p>
        </p:txBody>
      </p:sp>
      <p:sp>
        <p:nvSpPr>
          <p:cNvPr id="64515"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4516"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64517"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64518" name="Rectangle 2"/>
          <p:cNvSpPr txBox="1">
            <a:spLocks noChangeArrowheads="1"/>
          </p:cNvSpPr>
          <p:nvPr/>
        </p:nvSpPr>
        <p:spPr bwMode="auto">
          <a:xfrm>
            <a:off x="719138" y="5049838"/>
            <a:ext cx="78486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eaLnBrk="1" hangingPunct="1">
              <a:spcBef>
                <a:spcPct val="0"/>
              </a:spcBef>
              <a:buClrTx/>
              <a:buFontTx/>
              <a:buNone/>
            </a:pPr>
            <a:endParaRPr lang="en-GB" altLang="en-US" sz="2200" b="1">
              <a:solidFill>
                <a:srgbClr val="000000"/>
              </a:solidFill>
            </a:endParaRPr>
          </a:p>
          <a:p>
            <a:pPr eaLnBrk="1" hangingPunct="1">
              <a:spcBef>
                <a:spcPct val="0"/>
              </a:spcBef>
              <a:buClrTx/>
              <a:buFontTx/>
              <a:buNone/>
            </a:pPr>
            <a:endParaRPr lang="en-GB" altLang="en-US" sz="2200" b="1">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64519" name="Rectangle 1"/>
          <p:cNvSpPr>
            <a:spLocks noChangeArrowheads="1"/>
          </p:cNvSpPr>
          <p:nvPr/>
        </p:nvSpPr>
        <p:spPr bwMode="auto">
          <a:xfrm>
            <a:off x="900113" y="1349375"/>
            <a:ext cx="80645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defTabSz="201613">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defTabSz="201613">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defTabSz="201613">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defTabSz="201613">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defTabSz="201613">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FontTx/>
              <a:buNone/>
            </a:pPr>
            <a:endParaRPr lang="en-GB" altLang="en-US">
              <a:solidFill>
                <a:srgbClr val="000000"/>
              </a:solidFill>
            </a:endParaRPr>
          </a:p>
          <a:p>
            <a:endParaRPr lang="en-GB" altLang="en-US">
              <a:solidFill>
                <a:srgbClr val="000000"/>
              </a:solidFill>
            </a:endParaRPr>
          </a:p>
          <a:p>
            <a:endParaRPr lang="en-GB" altLang="en-US">
              <a:solidFill>
                <a:srgbClr val="000000"/>
              </a:solidFill>
            </a:endParaRPr>
          </a:p>
          <a:p>
            <a:pPr lvl="1">
              <a:lnSpc>
                <a:spcPct val="90000"/>
              </a:lnSpc>
              <a:buClr>
                <a:srgbClr val="0070C0"/>
              </a:buClr>
              <a:buFont typeface="Arial" panose="020B0604020202020204" pitchFamily="34" charset="0"/>
              <a:buChar char="→"/>
            </a:pPr>
            <a:endParaRPr lang="en-GB" altLang="en-US">
              <a:solidFill>
                <a:srgbClr val="000000"/>
              </a:solidFill>
            </a:endParaRPr>
          </a:p>
          <a:p>
            <a:pPr>
              <a:lnSpc>
                <a:spcPct val="90000"/>
              </a:lnSpc>
            </a:pPr>
            <a:endParaRPr lang="en-GB" altLang="en-US" sz="2800">
              <a:solidFill>
                <a:srgbClr val="000000"/>
              </a:solidFill>
            </a:endParaRPr>
          </a:p>
          <a:p>
            <a:pPr>
              <a:lnSpc>
                <a:spcPct val="90000"/>
              </a:lnSpc>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ct val="0"/>
              </a:spcBef>
              <a:buClrTx/>
              <a:buFontTx/>
              <a:buNone/>
            </a:pPr>
            <a:endParaRPr lang="en-US" altLang="en-US" sz="2000">
              <a:solidFill>
                <a:srgbClr val="000000"/>
              </a:solidFill>
            </a:endParaRPr>
          </a:p>
        </p:txBody>
      </p:sp>
      <p:sp>
        <p:nvSpPr>
          <p:cNvPr id="64520" name="Rectangle 1"/>
          <p:cNvSpPr>
            <a:spLocks noChangeArrowheads="1"/>
          </p:cNvSpPr>
          <p:nvPr/>
        </p:nvSpPr>
        <p:spPr bwMode="auto">
          <a:xfrm>
            <a:off x="323850" y="1096963"/>
            <a:ext cx="8712200"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1440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ts val="600"/>
              </a:spcBef>
              <a:buClr>
                <a:srgbClr val="0070C0"/>
              </a:buClr>
            </a:pPr>
            <a:r>
              <a:rPr lang="en-US" altLang="en-US" sz="2300" dirty="0">
                <a:solidFill>
                  <a:srgbClr val="000000"/>
                </a:solidFill>
              </a:rPr>
              <a:t>Key question</a:t>
            </a:r>
            <a:r>
              <a:rPr lang="en-US" altLang="en-US" sz="2300" dirty="0" smtClean="0">
                <a:solidFill>
                  <a:srgbClr val="000000"/>
                </a:solidFill>
              </a:rPr>
              <a:t>: “</a:t>
            </a:r>
            <a:r>
              <a:rPr lang="en-US" altLang="en-US" sz="2300" dirty="0">
                <a:solidFill>
                  <a:srgbClr val="000000"/>
                </a:solidFill>
              </a:rPr>
              <a:t>What will someone using these data for the first time need to know to understand/interpret them</a:t>
            </a:r>
            <a:r>
              <a:rPr lang="en-GB" altLang="en-US" sz="2300" dirty="0">
                <a:solidFill>
                  <a:srgbClr val="000000"/>
                </a:solidFill>
              </a:rPr>
              <a:t>?”</a:t>
            </a:r>
          </a:p>
          <a:p>
            <a:pPr>
              <a:spcBef>
                <a:spcPts val="600"/>
              </a:spcBef>
              <a:buClr>
                <a:srgbClr val="0070C0"/>
              </a:buClr>
            </a:pPr>
            <a:r>
              <a:rPr lang="en-US" altLang="en-US" sz="2300" dirty="0">
                <a:solidFill>
                  <a:srgbClr val="000000"/>
                </a:solidFill>
              </a:rPr>
              <a:t>Start early!</a:t>
            </a:r>
          </a:p>
          <a:p>
            <a:pPr>
              <a:spcBef>
                <a:spcPts val="600"/>
              </a:spcBef>
              <a:buClr>
                <a:srgbClr val="0070C0"/>
              </a:buClr>
            </a:pPr>
            <a:r>
              <a:rPr lang="en-GB" altLang="en-US" sz="2300" dirty="0"/>
              <a:t>Documentation includes many types of user guide(s), data listings, etc.</a:t>
            </a:r>
            <a:endParaRPr lang="en-US" altLang="en-US" sz="2300" dirty="0">
              <a:solidFill>
                <a:srgbClr val="000000"/>
              </a:solidFill>
            </a:endParaRPr>
          </a:p>
          <a:p>
            <a:pPr>
              <a:spcBef>
                <a:spcPts val="600"/>
              </a:spcBef>
              <a:buClr>
                <a:srgbClr val="0070C0"/>
              </a:buClr>
            </a:pPr>
            <a:r>
              <a:rPr lang="en-US" altLang="en-US" sz="2300" dirty="0">
                <a:solidFill>
                  <a:srgbClr val="000000"/>
                </a:solidFill>
              </a:rPr>
              <a:t>Documentation at the national / institutional / cultural level</a:t>
            </a:r>
          </a:p>
          <a:p>
            <a:pPr>
              <a:spcBef>
                <a:spcPts val="600"/>
              </a:spcBef>
              <a:buClr>
                <a:srgbClr val="0070C0"/>
              </a:buClr>
            </a:pPr>
            <a:r>
              <a:rPr lang="en-US" altLang="en-US" sz="2300" dirty="0">
                <a:solidFill>
                  <a:srgbClr val="000000"/>
                </a:solidFill>
              </a:rPr>
              <a:t>Documentation at the project level</a:t>
            </a:r>
          </a:p>
          <a:p>
            <a:pPr lvl="1">
              <a:spcBef>
                <a:spcPct val="0"/>
              </a:spcBef>
              <a:buClr>
                <a:srgbClr val="0070C0"/>
              </a:buClr>
              <a:buFont typeface="Arial" panose="020B0604020202020204" pitchFamily="34" charset="0"/>
              <a:buChar char="→"/>
            </a:pPr>
            <a:r>
              <a:rPr lang="en-US" altLang="en-US" sz="2300" dirty="0">
                <a:solidFill>
                  <a:srgbClr val="000000"/>
                </a:solidFill>
              </a:rPr>
              <a:t>Empirical</a:t>
            </a:r>
          </a:p>
          <a:p>
            <a:pPr lvl="1">
              <a:spcBef>
                <a:spcPct val="0"/>
              </a:spcBef>
              <a:buClr>
                <a:srgbClr val="0070C0"/>
              </a:buClr>
              <a:buFont typeface="Arial" panose="020B0604020202020204" pitchFamily="34" charset="0"/>
              <a:buChar char="→"/>
            </a:pPr>
            <a:r>
              <a:rPr lang="en-US" altLang="en-US" sz="2300" dirty="0">
                <a:solidFill>
                  <a:srgbClr val="000000"/>
                </a:solidFill>
              </a:rPr>
              <a:t>Intellectual – </a:t>
            </a:r>
            <a:r>
              <a:rPr lang="en-GB" altLang="en-US" sz="2300" dirty="0"/>
              <a:t>background, history, aims, objectives, scope, hypotheses, sampling, data-collection techniques, data-analysis methods, instruments</a:t>
            </a:r>
          </a:p>
          <a:p>
            <a:pPr lvl="1">
              <a:spcBef>
                <a:spcPct val="0"/>
              </a:spcBef>
              <a:buClr>
                <a:srgbClr val="0070C0"/>
              </a:buClr>
              <a:buFont typeface="Arial" panose="020B0604020202020204" pitchFamily="34" charset="0"/>
              <a:buChar char="→"/>
            </a:pPr>
            <a:r>
              <a:rPr lang="en-GB" altLang="en-US" sz="2300" dirty="0"/>
              <a:t>Products – publications based on data collection; final reports, working paper, lab books</a:t>
            </a:r>
            <a:endParaRPr lang="en-US" altLang="en-US" sz="2300" dirty="0">
              <a:solidFill>
                <a:srgbClr val="000000"/>
              </a:solidFill>
            </a:endParaRPr>
          </a:p>
          <a:p>
            <a:pPr>
              <a:spcBef>
                <a:spcPts val="600"/>
              </a:spcBef>
              <a:buClr>
                <a:srgbClr val="0070C0"/>
              </a:buClr>
            </a:pPr>
            <a:r>
              <a:rPr lang="en-US" altLang="en-US" sz="2300" dirty="0">
                <a:solidFill>
                  <a:srgbClr val="000000"/>
                </a:solidFill>
              </a:rPr>
              <a:t>Documentation at file level (file structure/access/use conditions)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4900612"/>
          </a:xfrm>
        </p:spPr>
        <p:txBody>
          <a:bodyPr>
            <a:normAutofit fontScale="92500" lnSpcReduction="20000"/>
          </a:bodyPr>
          <a:lstStyle/>
          <a:p>
            <a:pPr>
              <a:spcBef>
                <a:spcPts val="600"/>
              </a:spcBef>
              <a:buClr>
                <a:srgbClr val="0070C0"/>
              </a:buClr>
              <a:defRPr/>
            </a:pPr>
            <a:r>
              <a:rPr lang="en-GB" altLang="en-US" sz="2800" dirty="0">
                <a:latin typeface="+mj-lt"/>
                <a:ea typeface="ＭＳ Ｐゴシック" pitchFamily="34" charset="-128"/>
                <a:cs typeface="ＭＳ Ｐゴシック" charset="0"/>
              </a:rPr>
              <a:t>Enables you to understand data when you return to them</a:t>
            </a:r>
          </a:p>
          <a:p>
            <a:pPr>
              <a:spcBef>
                <a:spcPts val="600"/>
              </a:spcBef>
              <a:buClr>
                <a:srgbClr val="0070C0"/>
              </a:buClr>
              <a:defRPr/>
            </a:pPr>
            <a:r>
              <a:rPr lang="en-GB" altLang="en-US" sz="2800" dirty="0">
                <a:latin typeface="+mj-lt"/>
                <a:ea typeface="ＭＳ Ｐゴシック" pitchFamily="34" charset="-128"/>
                <a:cs typeface="ＭＳ Ｐゴシック" charset="0"/>
              </a:rPr>
              <a:t>To make data and research independently understandable, reusable, and verifiable</a:t>
            </a:r>
          </a:p>
          <a:p>
            <a:pPr>
              <a:spcBef>
                <a:spcPts val="600"/>
              </a:spcBef>
              <a:buClr>
                <a:srgbClr val="0070C0"/>
              </a:buClr>
              <a:defRPr/>
            </a:pPr>
            <a:r>
              <a:rPr lang="en-GB" altLang="en-US" sz="2800" dirty="0">
                <a:latin typeface="+mj-lt"/>
                <a:ea typeface="ＭＳ Ｐゴシック" pitchFamily="34" charset="-128"/>
                <a:cs typeface="ＭＳ Ｐゴシック" charset="0"/>
              </a:rPr>
              <a:t>Helps avoid incorrect use/misinterpretation</a:t>
            </a:r>
          </a:p>
          <a:p>
            <a:pPr marL="0" indent="0">
              <a:spcBef>
                <a:spcPts val="600"/>
              </a:spcBef>
              <a:buFontTx/>
              <a:buNone/>
              <a:defRPr/>
            </a:pPr>
            <a:endParaRPr lang="en-GB" altLang="en-US" sz="2800" dirty="0">
              <a:latin typeface="+mj-lt"/>
              <a:ea typeface="ＭＳ Ｐゴシック" pitchFamily="34" charset="-128"/>
              <a:cs typeface="ＭＳ Ｐゴシック" charset="0"/>
            </a:endParaRPr>
          </a:p>
          <a:p>
            <a:pPr>
              <a:spcBef>
                <a:spcPts val="600"/>
              </a:spcBef>
              <a:buClr>
                <a:srgbClr val="0070C0"/>
              </a:buClr>
              <a:defRPr/>
            </a:pPr>
            <a:r>
              <a:rPr lang="en-GB" altLang="en-US" sz="2800" dirty="0">
                <a:latin typeface="+mj-lt"/>
                <a:ea typeface="ＭＳ Ｐゴシック" pitchFamily="34" charset="-128"/>
                <a:cs typeface="ＭＳ Ｐゴシック" charset="0"/>
              </a:rPr>
              <a:t>Data documentation is critical for sharing the data via a repository to: </a:t>
            </a:r>
          </a:p>
          <a:p>
            <a:pPr lvl="1">
              <a:spcBef>
                <a:spcPts val="600"/>
              </a:spcBef>
              <a:buClr>
                <a:srgbClr val="0070C0"/>
              </a:buClr>
              <a:buFont typeface="Arial" panose="020B0604020202020204" pitchFamily="34" charset="0"/>
              <a:buChar char="→"/>
              <a:defRPr/>
            </a:pPr>
            <a:r>
              <a:rPr lang="en-GB" altLang="en-US" sz="2800" dirty="0">
                <a:latin typeface="+mj-lt"/>
                <a:ea typeface="ＭＳ Ｐゴシック" pitchFamily="34" charset="-128"/>
              </a:rPr>
              <a:t> supplement a data collection </a:t>
            </a:r>
          </a:p>
          <a:p>
            <a:pPr lvl="1">
              <a:spcBef>
                <a:spcPts val="600"/>
              </a:spcBef>
              <a:buClr>
                <a:srgbClr val="0070C0"/>
              </a:buClr>
              <a:buFont typeface="Arial" panose="020B0604020202020204" pitchFamily="34" charset="0"/>
              <a:buChar char="→"/>
              <a:defRPr/>
            </a:pPr>
            <a:r>
              <a:rPr lang="en-GB" altLang="en-US" sz="2800" dirty="0">
                <a:latin typeface="+mj-lt"/>
                <a:ea typeface="ＭＳ Ｐゴシック" pitchFamily="34" charset="-128"/>
              </a:rPr>
              <a:t> ensure accurate processing and archiving</a:t>
            </a:r>
          </a:p>
          <a:p>
            <a:pPr marL="860425" lvl="1" indent="-398463">
              <a:spcBef>
                <a:spcPts val="600"/>
              </a:spcBef>
              <a:buClr>
                <a:srgbClr val="0070C0"/>
              </a:buClr>
              <a:buFont typeface="Arial" panose="020B0604020202020204" pitchFamily="34" charset="0"/>
              <a:buChar char="→"/>
              <a:defRPr/>
            </a:pPr>
            <a:r>
              <a:rPr lang="en-GB" altLang="en-US" sz="2800" dirty="0" smtClean="0">
                <a:latin typeface="+mj-lt"/>
                <a:ea typeface="ＭＳ Ｐゴシック" pitchFamily="34" charset="-128"/>
              </a:rPr>
              <a:t>create </a:t>
            </a:r>
            <a:r>
              <a:rPr lang="en-GB" altLang="en-US" sz="2800" dirty="0">
                <a:latin typeface="+mj-lt"/>
                <a:ea typeface="ＭＳ Ｐゴシック" pitchFamily="34" charset="-128"/>
              </a:rPr>
              <a:t>a searchable catalog record for a published data collection</a:t>
            </a:r>
          </a:p>
          <a:p>
            <a:pPr lvl="1">
              <a:defRPr/>
            </a:pPr>
            <a:endParaRPr lang="en-GB" altLang="en-US" sz="1800" dirty="0">
              <a:ea typeface="ＭＳ Ｐゴシック" pitchFamily="34" charset="-128"/>
            </a:endParaRPr>
          </a:p>
          <a:p>
            <a:pPr>
              <a:buFontTx/>
              <a:buNone/>
              <a:defRPr/>
            </a:pPr>
            <a:endParaRPr lang="en-GB" altLang="en-US" sz="1800" dirty="0">
              <a:ea typeface="ＭＳ Ｐゴシック" pitchFamily="34" charset="-128"/>
              <a:cs typeface="ＭＳ Ｐゴシック" charset="0"/>
            </a:endParaRPr>
          </a:p>
        </p:txBody>
      </p:sp>
      <p:sp>
        <p:nvSpPr>
          <p:cNvPr id="66563"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6564" name="Title 1"/>
          <p:cNvSpPr>
            <a:spLocks noGrp="1"/>
          </p:cNvSpPr>
          <p:nvPr>
            <p:ph type="title"/>
          </p:nvPr>
        </p:nvSpPr>
        <p:spPr>
          <a:xfrm>
            <a:off x="1189038" y="404813"/>
            <a:ext cx="7561262" cy="576262"/>
          </a:xfrm>
        </p:spPr>
        <p:txBody>
          <a:bodyPr/>
          <a:lstStyle/>
          <a:p>
            <a:r>
              <a:rPr lang="en-GB" altLang="en-US" sz="2800" b="1" smtClean="0"/>
              <a:t>Why Document Your Data?</a:t>
            </a:r>
            <a:endParaRPr lang="en-US" alt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1189038" y="434975"/>
            <a:ext cx="7704137" cy="474663"/>
          </a:xfrm>
        </p:spPr>
        <p:txBody>
          <a:bodyPr/>
          <a:lstStyle/>
          <a:p>
            <a:pPr>
              <a:lnSpc>
                <a:spcPct val="90000"/>
              </a:lnSpc>
              <a:spcBef>
                <a:spcPct val="20000"/>
              </a:spcBef>
            </a:pPr>
            <a:r>
              <a:rPr lang="en-GB" altLang="en-US" sz="2800" b="1" smtClean="0"/>
              <a:t>Metadata</a:t>
            </a:r>
          </a:p>
        </p:txBody>
      </p:sp>
      <p:sp>
        <p:nvSpPr>
          <p:cNvPr id="68611" name="Rectangle 10"/>
          <p:cNvSpPr>
            <a:spLocks noChangeArrowheads="1"/>
          </p:cNvSpPr>
          <p:nvPr/>
        </p:nvSpPr>
        <p:spPr bwMode="auto">
          <a:xfrm>
            <a:off x="900113" y="404813"/>
            <a:ext cx="288925" cy="5048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1800">
              <a:solidFill>
                <a:srgbClr val="47FFD1"/>
              </a:solidFill>
            </a:endParaRPr>
          </a:p>
        </p:txBody>
      </p:sp>
      <p:sp>
        <p:nvSpPr>
          <p:cNvPr id="68612" name="Text Box 11"/>
          <p:cNvSpPr txBox="1">
            <a:spLocks noChangeArrowheads="1"/>
          </p:cNvSpPr>
          <p:nvPr/>
        </p:nvSpPr>
        <p:spPr bwMode="auto">
          <a:xfrm>
            <a:off x="736600" y="909638"/>
            <a:ext cx="81010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GB" altLang="en-US" sz="1400">
                <a:solidFill>
                  <a:srgbClr val="FFC000"/>
                </a:solidFill>
              </a:rPr>
              <a:t>………………………………………………………………………….……………………………………….</a:t>
            </a:r>
          </a:p>
        </p:txBody>
      </p:sp>
      <p:sp>
        <p:nvSpPr>
          <p:cNvPr id="68613" name="Rectangle 13"/>
          <p:cNvSpPr>
            <a:spLocks noChangeArrowheads="1"/>
          </p:cNvSpPr>
          <p:nvPr/>
        </p:nvSpPr>
        <p:spPr bwMode="auto">
          <a:xfrm>
            <a:off x="900113" y="4076700"/>
            <a:ext cx="777557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Tx/>
              <a:buNone/>
            </a:pPr>
            <a:endParaRPr lang="en-US" altLang="en-US" sz="1000">
              <a:solidFill>
                <a:srgbClr val="8EC552"/>
              </a:solidFill>
            </a:endParaRPr>
          </a:p>
        </p:txBody>
      </p:sp>
      <p:sp>
        <p:nvSpPr>
          <p:cNvPr id="68614" name="Rectangle 2"/>
          <p:cNvSpPr txBox="1">
            <a:spLocks noChangeArrowheads="1"/>
          </p:cNvSpPr>
          <p:nvPr/>
        </p:nvSpPr>
        <p:spPr bwMode="auto">
          <a:xfrm>
            <a:off x="719138" y="5049838"/>
            <a:ext cx="78486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eaLnBrk="1" hangingPunct="1">
              <a:spcBef>
                <a:spcPct val="0"/>
              </a:spcBef>
              <a:buClrTx/>
              <a:buFontTx/>
              <a:buNone/>
            </a:pPr>
            <a:endParaRPr lang="en-GB" altLang="en-US" sz="2200" b="1">
              <a:solidFill>
                <a:srgbClr val="000000"/>
              </a:solidFill>
            </a:endParaRPr>
          </a:p>
          <a:p>
            <a:pPr eaLnBrk="1" hangingPunct="1">
              <a:spcBef>
                <a:spcPct val="0"/>
              </a:spcBef>
              <a:buClrTx/>
              <a:buFontTx/>
              <a:buNone/>
            </a:pPr>
            <a:endParaRPr lang="en-GB" altLang="en-US" sz="2200" b="1">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sz="2800">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gn="ctr">
              <a:lnSpc>
                <a:spcPct val="90000"/>
              </a:lnSpc>
              <a:buClrTx/>
              <a:buFontTx/>
              <a:buNone/>
            </a:pPr>
            <a:endParaRPr lang="en-GB" altLang="en-US">
              <a:solidFill>
                <a:srgbClr val="000000"/>
              </a:solidFill>
            </a:endParaRPr>
          </a:p>
          <a:p>
            <a:pPr>
              <a:lnSpc>
                <a:spcPct val="90000"/>
              </a:lnSpc>
              <a:buClrTx/>
              <a:buFontTx/>
              <a:buNone/>
            </a:pPr>
            <a:endParaRPr lang="en-GB" altLang="en-US" sz="3400">
              <a:solidFill>
                <a:srgbClr val="000000"/>
              </a:solidFill>
            </a:endParaRPr>
          </a:p>
          <a:p>
            <a:pPr>
              <a:lnSpc>
                <a:spcPct val="90000"/>
              </a:lnSpc>
              <a:buClrTx/>
              <a:buFontTx/>
              <a:buNone/>
            </a:pPr>
            <a:endParaRPr lang="en-GB" altLang="en-US" sz="3400">
              <a:solidFill>
                <a:srgbClr val="000000"/>
              </a:solidFill>
            </a:endParaRPr>
          </a:p>
        </p:txBody>
      </p:sp>
      <p:sp>
        <p:nvSpPr>
          <p:cNvPr id="68615" name="Rectangle 1"/>
          <p:cNvSpPr>
            <a:spLocks noChangeArrowheads="1"/>
          </p:cNvSpPr>
          <p:nvPr/>
        </p:nvSpPr>
        <p:spPr bwMode="auto">
          <a:xfrm>
            <a:off x="900113" y="1349375"/>
            <a:ext cx="80645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3350" defTabSz="201613">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71550" indent="-457200" defTabSz="201613">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defTabSz="201613">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defTabSz="201613">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defTabSz="201613">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defTabSz="201613"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FontTx/>
              <a:buNone/>
            </a:pPr>
            <a:endParaRPr lang="en-GB" altLang="en-US">
              <a:solidFill>
                <a:srgbClr val="000000"/>
              </a:solidFill>
            </a:endParaRPr>
          </a:p>
          <a:p>
            <a:endParaRPr lang="en-GB" altLang="en-US">
              <a:solidFill>
                <a:srgbClr val="000000"/>
              </a:solidFill>
            </a:endParaRPr>
          </a:p>
          <a:p>
            <a:endParaRPr lang="en-GB" altLang="en-US">
              <a:solidFill>
                <a:srgbClr val="000000"/>
              </a:solidFill>
            </a:endParaRPr>
          </a:p>
          <a:p>
            <a:pPr lvl="1">
              <a:lnSpc>
                <a:spcPct val="90000"/>
              </a:lnSpc>
              <a:buClr>
                <a:srgbClr val="0070C0"/>
              </a:buClr>
              <a:buFont typeface="Arial" panose="020B0604020202020204" pitchFamily="34" charset="0"/>
              <a:buChar char="→"/>
            </a:pPr>
            <a:endParaRPr lang="en-GB" altLang="en-US">
              <a:solidFill>
                <a:srgbClr val="000000"/>
              </a:solidFill>
            </a:endParaRPr>
          </a:p>
          <a:p>
            <a:pPr>
              <a:lnSpc>
                <a:spcPct val="90000"/>
              </a:lnSpc>
            </a:pPr>
            <a:endParaRPr lang="en-GB" altLang="en-US" sz="2800">
              <a:solidFill>
                <a:srgbClr val="000000"/>
              </a:solidFill>
            </a:endParaRPr>
          </a:p>
          <a:p>
            <a:pPr>
              <a:lnSpc>
                <a:spcPct val="90000"/>
              </a:lnSpc>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ct val="0"/>
              </a:spcBef>
              <a:buClrTx/>
              <a:buFont typeface="Wingdings" panose="05000000000000000000" pitchFamily="2" charset="2"/>
              <a:buChar char="Ø"/>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ts val="600"/>
              </a:spcBef>
              <a:buClrTx/>
            </a:pPr>
            <a:endParaRPr lang="en-GB" altLang="en-US" sz="2800">
              <a:solidFill>
                <a:srgbClr val="000000"/>
              </a:solidFill>
            </a:endParaRPr>
          </a:p>
          <a:p>
            <a:pPr eaLnBrk="1" hangingPunct="1">
              <a:lnSpc>
                <a:spcPct val="90000"/>
              </a:lnSpc>
              <a:spcBef>
                <a:spcPct val="0"/>
              </a:spcBef>
              <a:buClrTx/>
              <a:buFontTx/>
              <a:buNone/>
            </a:pPr>
            <a:endParaRPr lang="en-US" altLang="en-US" sz="2000">
              <a:solidFill>
                <a:srgbClr val="000000"/>
              </a:solidFill>
            </a:endParaRPr>
          </a:p>
        </p:txBody>
      </p:sp>
      <p:sp>
        <p:nvSpPr>
          <p:cNvPr id="68616" name="Rectangle 1"/>
          <p:cNvSpPr>
            <a:spLocks noChangeArrowheads="1"/>
          </p:cNvSpPr>
          <p:nvPr/>
        </p:nvSpPr>
        <p:spPr bwMode="auto">
          <a:xfrm>
            <a:off x="736600" y="1216025"/>
            <a:ext cx="8118475" cy="528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8EC552"/>
              </a:buClr>
              <a:buChar char="•"/>
              <a:defRPr sz="2400">
                <a:solidFill>
                  <a:schemeClr val="tx1"/>
                </a:solidFill>
                <a:latin typeface="Arial" panose="020B0604020202020204" pitchFamily="34" charset="0"/>
                <a:ea typeface="MS PGothic" panose="020B0600070205080204" pitchFamily="34" charset="-128"/>
              </a:defRPr>
            </a:lvl1pPr>
            <a:lvl2pPr marL="914400" indent="-457200">
              <a:spcBef>
                <a:spcPct val="20000"/>
              </a:spcBef>
              <a:buClr>
                <a:srgbClr val="8EC552"/>
              </a:buClr>
              <a:buChar char="•"/>
              <a:defRPr sz="22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8EC552"/>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8EC552"/>
              </a:buClr>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8EC552"/>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8EC552"/>
              </a:buClr>
              <a:buChar char="•"/>
              <a:defRPr sz="1600">
                <a:solidFill>
                  <a:schemeClr val="tx1"/>
                </a:solidFill>
                <a:latin typeface="Arial" panose="020B0604020202020204" pitchFamily="34" charset="0"/>
                <a:ea typeface="MS PGothic" panose="020B0600070205080204" pitchFamily="34" charset="-128"/>
              </a:defRPr>
            </a:lvl9pPr>
          </a:lstStyle>
          <a:p>
            <a:pPr>
              <a:buClr>
                <a:srgbClr val="0070C0"/>
              </a:buClr>
            </a:pPr>
            <a:r>
              <a:rPr lang="en-US" altLang="en-US" dirty="0">
                <a:solidFill>
                  <a:srgbClr val="000000"/>
                </a:solidFill>
              </a:rPr>
              <a:t>Metadata are “data about data.”</a:t>
            </a:r>
          </a:p>
          <a:p>
            <a:pPr lvl="1">
              <a:buClr>
                <a:srgbClr val="0070C0"/>
              </a:buClr>
              <a:buFont typeface="Arial" panose="020B0604020202020204" pitchFamily="34" charset="0"/>
              <a:buChar char="→"/>
            </a:pPr>
            <a:r>
              <a:rPr lang="en-US" altLang="en-US" dirty="0" smtClean="0">
                <a:solidFill>
                  <a:srgbClr val="000000"/>
                </a:solidFill>
              </a:rPr>
              <a:t>A subset </a:t>
            </a:r>
            <a:r>
              <a:rPr lang="en-US" altLang="en-US" dirty="0">
                <a:solidFill>
                  <a:srgbClr val="000000"/>
                </a:solidFill>
              </a:rPr>
              <a:t>of the information that you provide in your documentation</a:t>
            </a:r>
            <a:r>
              <a:rPr lang="en-US" altLang="en-US" sz="2400" dirty="0">
                <a:solidFill>
                  <a:srgbClr val="000000"/>
                </a:solidFill>
              </a:rPr>
              <a:t>. </a:t>
            </a:r>
          </a:p>
          <a:p>
            <a:pPr>
              <a:spcBef>
                <a:spcPts val="600"/>
              </a:spcBef>
              <a:buClr>
                <a:srgbClr val="00659C"/>
              </a:buClr>
            </a:pPr>
            <a:r>
              <a:rPr lang="en-US" altLang="en-US" dirty="0">
                <a:solidFill>
                  <a:srgbClr val="000000"/>
                </a:solidFill>
              </a:rPr>
              <a:t>They might be assigned at various levels and there are various types (descriptive, administrative, structural)</a:t>
            </a:r>
          </a:p>
          <a:p>
            <a:pPr>
              <a:spcBef>
                <a:spcPts val="600"/>
              </a:spcBef>
              <a:buClr>
                <a:srgbClr val="00659C"/>
              </a:buClr>
            </a:pPr>
            <a:r>
              <a:rPr lang="en-US" altLang="en-US" dirty="0">
                <a:solidFill>
                  <a:srgbClr val="000000"/>
                </a:solidFill>
              </a:rPr>
              <a:t>Metadata’s functions</a:t>
            </a:r>
          </a:p>
          <a:p>
            <a:pPr lvl="1">
              <a:buClr>
                <a:srgbClr val="0070C0"/>
              </a:buClr>
              <a:buFont typeface="Arial" panose="020B0604020202020204" pitchFamily="34" charset="0"/>
              <a:buChar char="→"/>
            </a:pPr>
            <a:r>
              <a:rPr lang="en-US" altLang="en-US" dirty="0">
                <a:solidFill>
                  <a:srgbClr val="000000"/>
                </a:solidFill>
              </a:rPr>
              <a:t>Help individuals and institutions to discover/ cite data</a:t>
            </a:r>
          </a:p>
          <a:p>
            <a:pPr lvl="1">
              <a:buClr>
                <a:srgbClr val="0070C0"/>
              </a:buClr>
              <a:buFont typeface="Arial" panose="020B0604020202020204" pitchFamily="34" charset="0"/>
              <a:buChar char="→"/>
            </a:pPr>
            <a:r>
              <a:rPr lang="en-US" altLang="en-US" dirty="0">
                <a:solidFill>
                  <a:srgbClr val="000000"/>
                </a:solidFill>
              </a:rPr>
              <a:t>Help repository staff administer data</a:t>
            </a:r>
          </a:p>
          <a:p>
            <a:pPr lvl="1">
              <a:buClr>
                <a:srgbClr val="0070C0"/>
              </a:buClr>
              <a:buFont typeface="Arial" panose="020B0604020202020204" pitchFamily="34" charset="0"/>
              <a:buChar char="→"/>
            </a:pPr>
            <a:r>
              <a:rPr lang="en-US" altLang="en-US" dirty="0">
                <a:solidFill>
                  <a:srgbClr val="000000"/>
                </a:solidFill>
              </a:rPr>
              <a:t>Enable the faithful exchange of precise meaning among different machines/ between machines and people</a:t>
            </a:r>
          </a:p>
          <a:p>
            <a:pPr lvl="1">
              <a:buClr>
                <a:srgbClr val="0070C0"/>
              </a:buClr>
              <a:buFont typeface="Arial" panose="020B0604020202020204" pitchFamily="34" charset="0"/>
              <a:buChar char="→"/>
            </a:pPr>
            <a:r>
              <a:rPr lang="en-US" altLang="en-US" dirty="0">
                <a:solidFill>
                  <a:srgbClr val="000000"/>
                </a:solidFill>
              </a:rPr>
              <a:t>Aid the public dissemination of data</a:t>
            </a:r>
          </a:p>
          <a:p>
            <a:pPr>
              <a:spcBef>
                <a:spcPts val="600"/>
              </a:spcBef>
              <a:buClr>
                <a:srgbClr val="00659C"/>
              </a:buClr>
            </a:pPr>
            <a:r>
              <a:rPr lang="en-US" altLang="en-US" dirty="0">
                <a:solidFill>
                  <a:srgbClr val="000000"/>
                </a:solidFill>
              </a:rPr>
              <a:t>Researcher provides some / professional repositories extract some.</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pt_LC2">
  <a:themeElements>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fontScheme name="ppt_L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lnDef>
  </a:objectDefaults>
  <a:extraClrSchemeLst>
    <a:extraClrScheme>
      <a:clrScheme name="ppt_LC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_LC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_LC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_LC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_LC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_LC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_LC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pt_LC2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0B2CE"/>
        </a:hlink>
        <a:folHlink>
          <a:srgbClr val="50B2CE"/>
        </a:folHlink>
      </a:clrScheme>
      <a:clrMap bg1="lt1" tx1="dk1" bg2="lt2" tx2="dk2" accent1="accent1" accent2="accent2" accent3="accent3" accent4="accent4" accent5="accent5" accent6="accent6" hlink="hlink" folHlink="folHlink"/>
    </a:extraClrScheme>
    <a:extraClrScheme>
      <a:clrScheme name="ppt_LC2 9">
        <a:dk1>
          <a:srgbClr val="000000"/>
        </a:dk1>
        <a:lt1>
          <a:srgbClr val="8EC552"/>
        </a:lt1>
        <a:dk2>
          <a:srgbClr val="000000"/>
        </a:dk2>
        <a:lt2>
          <a:srgbClr val="808080"/>
        </a:lt2>
        <a:accent1>
          <a:srgbClr val="00CC99"/>
        </a:accent1>
        <a:accent2>
          <a:srgbClr val="3333CC"/>
        </a:accent2>
        <a:accent3>
          <a:srgbClr val="C6DFB3"/>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ppt_LC2">
  <a:themeElements>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fontScheme name="ppt_L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lnDef>
  </a:objectDefaults>
  <a:extraClrSchemeLst>
    <a:extraClrScheme>
      <a:clrScheme name="ppt_LC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_LC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_LC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_LC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_LC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_LC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_LC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pt_LC2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0B2CE"/>
        </a:hlink>
        <a:folHlink>
          <a:srgbClr val="50B2CE"/>
        </a:folHlink>
      </a:clrScheme>
      <a:clrMap bg1="lt1" tx1="dk1" bg2="lt2" tx2="dk2" accent1="accent1" accent2="accent2" accent3="accent3" accent4="accent4" accent5="accent5" accent6="accent6" hlink="hlink" folHlink="folHlink"/>
    </a:extraClrScheme>
    <a:extraClrScheme>
      <a:clrScheme name="ppt_LC2 9">
        <a:dk1>
          <a:srgbClr val="000000"/>
        </a:dk1>
        <a:lt1>
          <a:srgbClr val="8EC552"/>
        </a:lt1>
        <a:dk2>
          <a:srgbClr val="000000"/>
        </a:dk2>
        <a:lt2>
          <a:srgbClr val="808080"/>
        </a:lt2>
        <a:accent1>
          <a:srgbClr val="00CC99"/>
        </a:accent1>
        <a:accent2>
          <a:srgbClr val="3333CC"/>
        </a:accent2>
        <a:accent3>
          <a:srgbClr val="C6DFB3"/>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ppt_LC2">
  <a:themeElements>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fontScheme name="ppt_L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lnDef>
  </a:objectDefaults>
  <a:extraClrSchemeLst>
    <a:extraClrScheme>
      <a:clrScheme name="ppt_LC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_LC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_LC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_LC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_LC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_LC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_LC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pt_LC2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0B2CE"/>
        </a:hlink>
        <a:folHlink>
          <a:srgbClr val="50B2CE"/>
        </a:folHlink>
      </a:clrScheme>
      <a:clrMap bg1="lt1" tx1="dk1" bg2="lt2" tx2="dk2" accent1="accent1" accent2="accent2" accent3="accent3" accent4="accent4" accent5="accent5" accent6="accent6" hlink="hlink" folHlink="folHlink"/>
    </a:extraClrScheme>
    <a:extraClrScheme>
      <a:clrScheme name="ppt_LC2 9">
        <a:dk1>
          <a:srgbClr val="000000"/>
        </a:dk1>
        <a:lt1>
          <a:srgbClr val="8EC552"/>
        </a:lt1>
        <a:dk2>
          <a:srgbClr val="000000"/>
        </a:dk2>
        <a:lt2>
          <a:srgbClr val="808080"/>
        </a:lt2>
        <a:accent1>
          <a:srgbClr val="00CC99"/>
        </a:accent1>
        <a:accent2>
          <a:srgbClr val="3333CC"/>
        </a:accent2>
        <a:accent3>
          <a:srgbClr val="C6DFB3"/>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ppt_LC2">
  <a:themeElements>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fontScheme name="ppt_LC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a:ln>
              <a:noFill/>
            </a:ln>
            <a:solidFill>
              <a:schemeClr val="tx1"/>
            </a:solidFill>
            <a:effectLst/>
            <a:latin typeface="Arial" charset="0"/>
          </a:defRPr>
        </a:defPPr>
      </a:lstStyle>
    </a:lnDef>
  </a:objectDefaults>
  <a:extraClrSchemeLst>
    <a:extraClrScheme>
      <a:clrScheme name="ppt_LC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_LC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_LC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_LC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_LC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_LC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_LC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pt_LC2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0B2CE"/>
        </a:hlink>
        <a:folHlink>
          <a:srgbClr val="50B2CE"/>
        </a:folHlink>
      </a:clrScheme>
      <a:clrMap bg1="lt1" tx1="dk1" bg2="lt2" tx2="dk2" accent1="accent1" accent2="accent2" accent3="accent3" accent4="accent4" accent5="accent5" accent6="accent6" hlink="hlink" folHlink="folHlink"/>
    </a:extraClrScheme>
    <a:extraClrScheme>
      <a:clrScheme name="ppt_LC2 9">
        <a:dk1>
          <a:srgbClr val="000000"/>
        </a:dk1>
        <a:lt1>
          <a:srgbClr val="8EC552"/>
        </a:lt1>
        <a:dk2>
          <a:srgbClr val="000000"/>
        </a:dk2>
        <a:lt2>
          <a:srgbClr val="808080"/>
        </a:lt2>
        <a:accent1>
          <a:srgbClr val="00CC99"/>
        </a:accent1>
        <a:accent2>
          <a:srgbClr val="3333CC"/>
        </a:accent2>
        <a:accent3>
          <a:srgbClr val="C6DFB3"/>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
      <a:clrScheme name="ppt_LC2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EC552"/>
        </a:hlink>
        <a:folHlink>
          <a:srgbClr val="8EC55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ukdatemplate09v1</Template>
  <TotalTime>8828</TotalTime>
  <Words>3779</Words>
  <Application>Microsoft Office PowerPoint</Application>
  <PresentationFormat>On-screen Show (4:3)</PresentationFormat>
  <Paragraphs>769</Paragraphs>
  <Slides>41</Slides>
  <Notes>35</Notes>
  <HiddenSlides>1</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41</vt:i4>
      </vt:variant>
    </vt:vector>
  </HeadingPairs>
  <TitlesOfParts>
    <vt:vector size="56" baseType="lpstr">
      <vt:lpstr>ＭＳ Ｐゴシック</vt:lpstr>
      <vt:lpstr>ＭＳ Ｐゴシック</vt:lpstr>
      <vt:lpstr>Arial</vt:lpstr>
      <vt:lpstr>Calibri</vt:lpstr>
      <vt:lpstr>Cambria</vt:lpstr>
      <vt:lpstr>Courier New</vt:lpstr>
      <vt:lpstr>Georgia</vt:lpstr>
      <vt:lpstr>Rambla</vt:lpstr>
      <vt:lpstr>Symbol</vt:lpstr>
      <vt:lpstr>Times New Roman</vt:lpstr>
      <vt:lpstr>Wingdings</vt:lpstr>
      <vt:lpstr>ppt_LC2</vt:lpstr>
      <vt:lpstr>7_ppt_LC2</vt:lpstr>
      <vt:lpstr>5_ppt_LC2</vt:lpstr>
      <vt:lpstr>10_ppt_LC2</vt:lpstr>
      <vt:lpstr>Managing and Sharing Data and  Achieving Research Transparency</vt:lpstr>
      <vt:lpstr>Overview of the Module</vt:lpstr>
      <vt:lpstr>Data Management – Processes</vt:lpstr>
      <vt:lpstr>Data Management – Considerations</vt:lpstr>
      <vt:lpstr>Data Management – Formatting Data</vt:lpstr>
      <vt:lpstr>Data Management – Transcribing Interviews</vt:lpstr>
      <vt:lpstr>Documenting Data</vt:lpstr>
      <vt:lpstr>Why Document Your Data?</vt:lpstr>
      <vt:lpstr>Metadata</vt:lpstr>
      <vt:lpstr>Securing Data</vt:lpstr>
      <vt:lpstr>Backing Up and Storing Data</vt:lpstr>
      <vt:lpstr>Research (Data) Lifecycle</vt:lpstr>
      <vt:lpstr>Research (Data) Lifecycle: Key Data Management Intervention Points</vt:lpstr>
      <vt:lpstr>Data Management – Benefits</vt:lpstr>
      <vt:lpstr>Data Management Planning</vt:lpstr>
      <vt:lpstr>Budget for Research Data Management</vt:lpstr>
      <vt:lpstr>Data Management Planning (Exercise)</vt:lpstr>
      <vt:lpstr>Data Management – Resources</vt:lpstr>
      <vt:lpstr>To Share or Not To Share</vt:lpstr>
      <vt:lpstr>Why Share Data?</vt:lpstr>
      <vt:lpstr>Why Share Data?</vt:lpstr>
      <vt:lpstr>Why Share Data?</vt:lpstr>
      <vt:lpstr>Why NOT Share Data?</vt:lpstr>
      <vt:lpstr>Data Sharing and Ethical Concerns</vt:lpstr>
      <vt:lpstr>Informed Consent – A Key Tool and Responsibility</vt:lpstr>
      <vt:lpstr>How to Secure Consent for Archiving / Sharing / Unknown Future Uses?</vt:lpstr>
      <vt:lpstr>Preventing Disclosure – Anonymization </vt:lpstr>
      <vt:lpstr>Preventing Disclosure – Tips for QUAL DATA</vt:lpstr>
      <vt:lpstr>Data Sharing and Copyright Concerns</vt:lpstr>
      <vt:lpstr> Who Has Copyright?</vt:lpstr>
      <vt:lpstr>Fair Use</vt:lpstr>
      <vt:lpstr>Where to Share Data</vt:lpstr>
      <vt:lpstr>Where to Share Data</vt:lpstr>
      <vt:lpstr>Making Research Transparent</vt:lpstr>
      <vt:lpstr>Transparency Initiatives</vt:lpstr>
      <vt:lpstr>Benefits of Transparency</vt:lpstr>
      <vt:lpstr>Which Data Need to be Shared to                      Achieve Transparency?</vt:lpstr>
      <vt:lpstr>Quantitative Research: Matrix Data</vt:lpstr>
      <vt:lpstr>Qualitative Research: Granular Data</vt:lpstr>
      <vt:lpstr>Ongoing Questions and Challenges</vt:lpstr>
      <vt:lpstr>HOMEWORK EXERCISE</vt:lpstr>
    </vt:vector>
  </TitlesOfParts>
  <Manager/>
  <Company>QDR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and Sharing Data: Training Resources – Sharing your data presentation</dc:title>
  <dc:subject/>
  <dc:creator>Qualitative Data Repository</dc:creator>
  <cp:keywords/>
  <dc:description/>
  <cp:lastModifiedBy>Sebastian Karcher</cp:lastModifiedBy>
  <cp:revision>1104</cp:revision>
  <dcterms:created xsi:type="dcterms:W3CDTF">2008-01-24T18:22:47Z</dcterms:created>
  <dcterms:modified xsi:type="dcterms:W3CDTF">2016-12-08T16:16:38Z</dcterms:modified>
  <cp:category/>
</cp:coreProperties>
</file>